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76"/>
  </p:notesMasterIdLst>
  <p:sldIdLst>
    <p:sldId id="260" r:id="rId7"/>
    <p:sldId id="257" r:id="rId8"/>
    <p:sldId id="258"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92" r:id="rId24"/>
    <p:sldId id="274" r:id="rId25"/>
    <p:sldId id="275" r:id="rId26"/>
    <p:sldId id="276" r:id="rId27"/>
    <p:sldId id="277" r:id="rId28"/>
    <p:sldId id="279" r:id="rId29"/>
    <p:sldId id="280" r:id="rId30"/>
    <p:sldId id="281" r:id="rId31"/>
    <p:sldId id="282" r:id="rId32"/>
    <p:sldId id="283" r:id="rId33"/>
    <p:sldId id="284" r:id="rId34"/>
    <p:sldId id="285" r:id="rId35"/>
    <p:sldId id="287" r:id="rId36"/>
    <p:sldId id="290"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3" r:id="rId57"/>
    <p:sldId id="314" r:id="rId58"/>
    <p:sldId id="315" r:id="rId59"/>
    <p:sldId id="316" r:id="rId60"/>
    <p:sldId id="317" r:id="rId61"/>
    <p:sldId id="310" r:id="rId62"/>
    <p:sldId id="318" r:id="rId63"/>
    <p:sldId id="319" r:id="rId64"/>
    <p:sldId id="320" r:id="rId65"/>
    <p:sldId id="321" r:id="rId66"/>
    <p:sldId id="322" r:id="rId67"/>
    <p:sldId id="323" r:id="rId68"/>
    <p:sldId id="324" r:id="rId69"/>
    <p:sldId id="325" r:id="rId70"/>
    <p:sldId id="326" r:id="rId71"/>
    <p:sldId id="311" r:id="rId72"/>
    <p:sldId id="327" r:id="rId73"/>
    <p:sldId id="328" r:id="rId74"/>
    <p:sldId id="329" r:id="rId7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3" d="100"/>
          <a:sy n="53" d="100"/>
        </p:scale>
        <p:origin x="-35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53796-BCD9-4336-AB67-E19E89A047FB}" type="datetimeFigureOut">
              <a:rPr lang="id-ID" smtClean="0"/>
              <a:pPr/>
              <a:t>02/02/2011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DD816-F541-4A31-A5B8-93190FA70DCA}"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C2FDD816-F541-4A31-A5B8-93190FA70DCA}" type="slidenum">
              <a:rPr lang="id-ID" smtClean="0"/>
              <a:pPr/>
              <a:t>13</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1D5540F-D4A6-4C9A-9E00-31DFD17FBA7F}" type="datetimeFigureOut">
              <a:rPr lang="id-ID" smtClean="0"/>
              <a:pPr/>
              <a:t>02/02/2011</a:t>
            </a:fld>
            <a:endParaRPr lang="id-ID"/>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id-ID"/>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11" name="Slide Number Placeholder 10"/>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a:xfrm>
            <a:off x="457200" y="6480969"/>
            <a:ext cx="4260056" cy="300831"/>
          </a:xfrm>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D0400EA-6D4C-44D5-8496-582F155636BB}" type="slidenum">
              <a:rPr lang="id-ID" smtClean="0"/>
              <a:pPr/>
              <a:t>‹#›</a:t>
            </a:fld>
            <a:endParaRPr lang="id-ID"/>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advClick="0" advTm="1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1D5540F-D4A6-4C9A-9E00-31DFD17FBA7F}" type="datetimeFigureOut">
              <a:rPr lang="id-ID" smtClean="0"/>
              <a:pPr/>
              <a:t>02/02/2011</a:t>
            </a:fld>
            <a:endParaRPr lang="id-ID"/>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D0400EA-6D4C-44D5-8496-582F155636BB}" type="slidenum">
              <a:rPr lang="id-ID" smtClean="0"/>
              <a:pPr/>
              <a:t>‹#›</a:t>
            </a:fld>
            <a:endParaRPr lang="id-ID"/>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transition advClick="0" advTm="1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1D5540F-D4A6-4C9A-9E00-31DFD17FBA7F}" type="datetimeFigureOut">
              <a:rPr lang="id-ID" smtClean="0"/>
              <a:pPr/>
              <a:t>02/02/2011</a:t>
            </a:fld>
            <a:endParaRPr lang="id-ID"/>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D0400EA-6D4C-44D5-8496-582F155636BB}" type="slidenum">
              <a:rPr lang="id-ID" smtClean="0"/>
              <a:pPr/>
              <a:t>‹#›</a:t>
            </a:fld>
            <a:endParaRPr lang="id-ID"/>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D0400EA-6D4C-44D5-8496-582F155636BB}" type="slidenum">
              <a:rPr lang="id-ID" smtClean="0"/>
              <a:pPr/>
              <a:t>‹#›</a:t>
            </a:fld>
            <a:endParaRPr lang="id-ID"/>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advClick="0" advTm="10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0D0400EA-6D4C-44D5-8496-582F155636BB}" type="slidenum">
              <a:rPr lang="id-ID" smtClean="0"/>
              <a:pPr/>
              <a:t>‹#›</a:t>
            </a:fld>
            <a:endParaRPr lang="id-ID"/>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advClick="0" advTm="10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a:xfrm>
            <a:off x="2619376" y="6480969"/>
            <a:ext cx="4260056" cy="300831"/>
          </a:xfrm>
        </p:spPr>
        <p:txBody>
          <a:bodyPr/>
          <a:lstStyle/>
          <a:p>
            <a:endParaRPr lang="id-ID"/>
          </a:p>
        </p:txBody>
      </p:sp>
      <p:sp>
        <p:nvSpPr>
          <p:cNvPr id="6" name="Slide Number Placeholder 5"/>
          <p:cNvSpPr>
            <a:spLocks noGrp="1"/>
          </p:cNvSpPr>
          <p:nvPr>
            <p:ph type="sldNum" sz="quarter" idx="12"/>
          </p:nvPr>
        </p:nvSpPr>
        <p:spPr>
          <a:xfrm>
            <a:off x="8451056" y="809624"/>
            <a:ext cx="502920" cy="300831"/>
          </a:xfrm>
        </p:spPr>
        <p:txBody>
          <a:bodyPr/>
          <a:lstStyle/>
          <a:p>
            <a:fld id="{0D0400EA-6D4C-44D5-8496-582F155636BB}" type="slidenum">
              <a:rPr lang="id-ID" smtClean="0"/>
              <a:pPr/>
              <a:t>‹#›</a:t>
            </a:fld>
            <a:endParaRPr lang="id-ID"/>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1D5540F-D4A6-4C9A-9E00-31DFD17FBA7F}" type="datetimeFigureOut">
              <a:rPr lang="id-ID" smtClean="0"/>
              <a:pPr/>
              <a:t>02/02/2011</a:t>
            </a:fld>
            <a:endParaRPr lang="id-ID"/>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D0400EA-6D4C-44D5-8496-582F155636BB}" type="slidenum">
              <a:rPr lang="id-ID" smtClean="0"/>
              <a:pPr/>
              <a:t>‹#›</a:t>
            </a:fld>
            <a:endParaRPr lang="id-ID"/>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1D5540F-D4A6-4C9A-9E00-31DFD17FBA7F}" type="datetimeFigureOut">
              <a:rPr lang="id-ID" smtClean="0"/>
              <a:pPr/>
              <a:t>02/02/2011</a:t>
            </a:fld>
            <a:endParaRPr lang="id-ID"/>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D0400EA-6D4C-44D5-8496-582F155636BB}" type="slidenum">
              <a:rPr lang="id-ID" smtClean="0"/>
              <a:pPr/>
              <a:t>‹#›</a:t>
            </a:fld>
            <a:endParaRPr lang="id-ID"/>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id-ID"/>
          </a:p>
        </p:txBody>
      </p:sp>
    </p:spTree>
  </p:cSld>
  <p:clrMapOvr>
    <a:masterClrMapping/>
  </p:clrMapOvr>
  <p:transition advClick="0" advTm="10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16" name="Slide Number Placeholder 15"/>
          <p:cNvSpPr>
            <a:spLocks noGrp="1"/>
          </p:cNvSpPr>
          <p:nvPr>
            <p:ph type="sldNum" sz="quarter" idx="11"/>
          </p:nvPr>
        </p:nvSpPr>
        <p:spPr/>
        <p:txBody>
          <a:bodyPr/>
          <a:lstStyle/>
          <a:p>
            <a:fld id="{0D0400EA-6D4C-44D5-8496-582F155636BB}" type="slidenum">
              <a:rPr lang="id-ID" smtClean="0"/>
              <a:pPr/>
              <a:t>‹#›</a:t>
            </a:fld>
            <a:endParaRPr lang="id-ID"/>
          </a:p>
        </p:txBody>
      </p:sp>
      <p:sp>
        <p:nvSpPr>
          <p:cNvPr id="17" name="Footer Placeholder 16"/>
          <p:cNvSpPr>
            <a:spLocks noGrp="1"/>
          </p:cNvSpPr>
          <p:nvPr>
            <p:ph type="ftr" sz="quarter" idx="12"/>
          </p:nvPr>
        </p:nvSpPr>
        <p:spPr/>
        <p:txBody>
          <a:bodyPr/>
          <a:lstStyle/>
          <a:p>
            <a:endParaRPr lang="id-ID"/>
          </a:p>
        </p:txBody>
      </p:sp>
    </p:spTree>
  </p:cSld>
  <p:clrMapOvr>
    <a:masterClrMapping/>
  </p:clrMapOvr>
  <p:transition advClick="0" advTm="10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1D5540F-D4A6-4C9A-9E00-31DFD17FBA7F}" type="datetimeFigureOut">
              <a:rPr lang="id-ID" smtClean="0"/>
              <a:pPr/>
              <a:t>02/02/2011</a:t>
            </a:fld>
            <a:endParaRPr lang="id-ID"/>
          </a:p>
        </p:txBody>
      </p:sp>
      <p:sp>
        <p:nvSpPr>
          <p:cNvPr id="15" name="Slide Number Placeholder 14"/>
          <p:cNvSpPr>
            <a:spLocks noGrp="1"/>
          </p:cNvSpPr>
          <p:nvPr>
            <p:ph type="sldNum" sz="quarter" idx="15"/>
          </p:nvPr>
        </p:nvSpPr>
        <p:spPr/>
        <p:txBody>
          <a:bodyPr/>
          <a:lstStyle>
            <a:lvl1pPr algn="ctr">
              <a:defRPr/>
            </a:lvl1pPr>
          </a:lstStyle>
          <a:p>
            <a:fld id="{0D0400EA-6D4C-44D5-8496-582F155636BB}" type="slidenum">
              <a:rPr lang="id-ID" smtClean="0"/>
              <a:pPr/>
              <a:t>‹#›</a:t>
            </a:fld>
            <a:endParaRPr lang="id-ID"/>
          </a:p>
        </p:txBody>
      </p:sp>
      <p:sp>
        <p:nvSpPr>
          <p:cNvPr id="16" name="Footer Placeholder 15"/>
          <p:cNvSpPr>
            <a:spLocks noGrp="1"/>
          </p:cNvSpPr>
          <p:nvPr>
            <p:ph type="ftr" sz="quarter" idx="16"/>
          </p:nvPr>
        </p:nvSpPr>
        <p:spPr/>
        <p:txBody>
          <a:bodyPr/>
          <a:lstStyle/>
          <a:p>
            <a:endParaRPr lang="id-ID"/>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advClick="0"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0400EA-6D4C-44D5-8496-582F155636BB}"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advClick="0" advTm="10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D0400EA-6D4C-44D5-8496-582F155636BB}" type="slidenum">
              <a:rPr lang="id-ID" smtClean="0"/>
              <a:pPr/>
              <a:t>‹#›</a:t>
            </a:fld>
            <a:endParaRPr lang="id-ID"/>
          </a:p>
        </p:txBody>
      </p:sp>
      <p:sp>
        <p:nvSpPr>
          <p:cNvPr id="8" name="Footer Placeholder 7"/>
          <p:cNvSpPr>
            <a:spLocks noGrp="1"/>
          </p:cNvSpPr>
          <p:nvPr>
            <p:ph type="ftr" sz="quarter" idx="11"/>
          </p:nvPr>
        </p:nvSpPr>
        <p:spPr/>
        <p:txBody>
          <a:bodyPr/>
          <a:lstStyle/>
          <a:p>
            <a:endParaRPr lang="id-ID"/>
          </a:p>
        </p:txBody>
      </p:sp>
      <p:sp>
        <p:nvSpPr>
          <p:cNvPr id="7" name="Date Placeholder 6"/>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0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D0400EA-6D4C-44D5-8496-582F155636BB}" type="slidenum">
              <a:rPr lang="id-ID" smtClean="0"/>
              <a:pPr/>
              <a:t>‹#›</a:t>
            </a:fld>
            <a:endParaRPr lang="id-ID"/>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a:xfrm>
            <a:off x="457200" y="6480969"/>
            <a:ext cx="4260056" cy="301752"/>
          </a:xfrm>
        </p:spPr>
        <p:txBody>
          <a:bodyPr/>
          <a:lstStyle/>
          <a:p>
            <a:endParaRPr lang="id-ID"/>
          </a:p>
        </p:txBody>
      </p:sp>
      <p:sp>
        <p:nvSpPr>
          <p:cNvPr id="7" name="Slide Number Placeholder 6"/>
          <p:cNvSpPr>
            <a:spLocks noGrp="1"/>
          </p:cNvSpPr>
          <p:nvPr>
            <p:ph type="sldNum" sz="quarter" idx="12"/>
          </p:nvPr>
        </p:nvSpPr>
        <p:spPr>
          <a:xfrm>
            <a:off x="7589520" y="6480969"/>
            <a:ext cx="502920" cy="301752"/>
          </a:xfrm>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1D5540F-D4A6-4C9A-9E00-31DFD17FBA7F}" type="datetimeFigureOut">
              <a:rPr lang="id-ID" smtClean="0"/>
              <a:pPr/>
              <a:t>02/02/2011</a:t>
            </a:fld>
            <a:endParaRPr lang="id-ID"/>
          </a:p>
        </p:txBody>
      </p:sp>
      <p:sp>
        <p:nvSpPr>
          <p:cNvPr id="9" name="Slide Number Placeholder 8"/>
          <p:cNvSpPr>
            <a:spLocks noGrp="1"/>
          </p:cNvSpPr>
          <p:nvPr>
            <p:ph type="sldNum" sz="quarter" idx="15"/>
          </p:nvPr>
        </p:nvSpPr>
        <p:spPr/>
        <p:txBody>
          <a:bodyPr/>
          <a:lstStyle/>
          <a:p>
            <a:fld id="{0D0400EA-6D4C-44D5-8496-582F155636BB}" type="slidenum">
              <a:rPr lang="id-ID" smtClean="0"/>
              <a:pPr/>
              <a:t>‹#›</a:t>
            </a:fld>
            <a:endParaRPr lang="id-ID"/>
          </a:p>
        </p:txBody>
      </p:sp>
      <p:sp>
        <p:nvSpPr>
          <p:cNvPr id="10" name="Footer Placeholder 9"/>
          <p:cNvSpPr>
            <a:spLocks noGrp="1"/>
          </p:cNvSpPr>
          <p:nvPr>
            <p:ph type="ftr" sz="quarter" idx="16"/>
          </p:nvPr>
        </p:nvSpPr>
        <p:spPr/>
        <p:txBody>
          <a:bodyPr/>
          <a:lstStyle/>
          <a:p>
            <a:endParaRPr lang="id-ID"/>
          </a:p>
        </p:txBody>
      </p:sp>
    </p:spTree>
  </p:cSld>
  <p:clrMapOvr>
    <a:masterClrMapping/>
  </p:clrMapOvr>
  <p:transition advClick="0" advTm="1000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9" name="Slide Number Placeholder 8"/>
          <p:cNvSpPr>
            <a:spLocks noGrp="1"/>
          </p:cNvSpPr>
          <p:nvPr>
            <p:ph type="sldNum" sz="quarter" idx="11"/>
          </p:nvPr>
        </p:nvSpPr>
        <p:spPr/>
        <p:txBody>
          <a:bodyPr/>
          <a:lstStyle/>
          <a:p>
            <a:fld id="{0D0400EA-6D4C-44D5-8496-582F155636BB}" type="slidenum">
              <a:rPr lang="id-ID" smtClean="0"/>
              <a:pPr/>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transition advClick="0" advTm="10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0D0400EA-6D4C-44D5-8496-582F155636BB}" type="slidenum">
              <a:rPr lang="id-ID" smtClean="0"/>
              <a:pPr/>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advClick="0" advTm="10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0D0400EA-6D4C-44D5-8496-582F155636B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1D5540F-D4A6-4C9A-9E00-31DFD17FBA7F}" type="datetimeFigureOut">
              <a:rPr lang="id-ID" smtClean="0"/>
              <a:pPr/>
              <a:t>02/02/2011</a:t>
            </a:fld>
            <a:endParaRPr lang="id-ID"/>
          </a:p>
        </p:txBody>
      </p:sp>
      <p:sp>
        <p:nvSpPr>
          <p:cNvPr id="8" name="Footer Placeholder 7"/>
          <p:cNvSpPr>
            <a:spLocks noGrp="1"/>
          </p:cNvSpPr>
          <p:nvPr>
            <p:ph type="ftr" sz="quarter" idx="11"/>
          </p:nvPr>
        </p:nvSpPr>
        <p:spPr>
          <a:xfrm>
            <a:off x="457200" y="6480969"/>
            <a:ext cx="4261104" cy="301752"/>
          </a:xfrm>
        </p:spPr>
        <p:txBody>
          <a:bodyPr/>
          <a:lstStyle/>
          <a:p>
            <a:endParaRPr lang="id-ID"/>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D0400EA-6D4C-44D5-8496-582F155636B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0D0400EA-6D4C-44D5-8496-582F155636B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8" name="Slide Number Placeholder 7"/>
          <p:cNvSpPr>
            <a:spLocks noGrp="1"/>
          </p:cNvSpPr>
          <p:nvPr>
            <p:ph type="sldNum" sz="quarter" idx="11"/>
          </p:nvPr>
        </p:nvSpPr>
        <p:spPr/>
        <p:txBody>
          <a:bodyPr/>
          <a:lstStyle/>
          <a:p>
            <a:fld id="{0D0400EA-6D4C-44D5-8496-582F155636BB}"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transition advClick="0" advTm="10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D5540F-D4A6-4C9A-9E00-31DFD17FBA7F}" type="datetimeFigureOut">
              <a:rPr lang="id-ID" smtClean="0"/>
              <a:pPr/>
              <a:t>02/02/2011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1D5540F-D4A6-4C9A-9E00-31DFD17FBA7F}" type="datetimeFigureOut">
              <a:rPr lang="id-ID" smtClean="0"/>
              <a:pPr/>
              <a:t>02/02/2011</a:t>
            </a:fld>
            <a:endParaRPr lang="id-ID"/>
          </a:p>
        </p:txBody>
      </p:sp>
      <p:sp>
        <p:nvSpPr>
          <p:cNvPr id="3" name="Footer Placeholder 2"/>
          <p:cNvSpPr>
            <a:spLocks noGrp="1"/>
          </p:cNvSpPr>
          <p:nvPr>
            <p:ph type="ftr" sz="quarter" idx="11"/>
          </p:nvPr>
        </p:nvSpPr>
        <p:spPr>
          <a:xfrm>
            <a:off x="457200" y="6481890"/>
            <a:ext cx="4260056" cy="300831"/>
          </a:xfrm>
        </p:spPr>
        <p:txBody>
          <a:bodyPr/>
          <a:lstStyle/>
          <a:p>
            <a:endParaRPr lang="id-ID"/>
          </a:p>
        </p:txBody>
      </p:sp>
      <p:sp>
        <p:nvSpPr>
          <p:cNvPr id="4" name="Slide Number Placeholder 3"/>
          <p:cNvSpPr>
            <a:spLocks noGrp="1"/>
          </p:cNvSpPr>
          <p:nvPr>
            <p:ph type="sldNum" sz="quarter" idx="12"/>
          </p:nvPr>
        </p:nvSpPr>
        <p:spPr>
          <a:xfrm>
            <a:off x="7589520" y="6480969"/>
            <a:ext cx="502920" cy="301752"/>
          </a:xfrm>
        </p:spPr>
        <p:txBody>
          <a:bodyPr/>
          <a:lstStyle/>
          <a:p>
            <a:fld id="{0D0400EA-6D4C-44D5-8496-582F155636BB}" type="slidenum">
              <a:rPr lang="id-ID" smtClean="0"/>
              <a:pPr/>
              <a:t>‹#›</a:t>
            </a:fld>
            <a:endParaRPr lang="id-ID"/>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D0400EA-6D4C-44D5-8496-582F155636B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1D5540F-D4A6-4C9A-9E00-31DFD17FBA7F}" type="datetimeFigureOut">
              <a:rPr lang="id-ID" smtClean="0"/>
              <a:pPr/>
              <a:t>02/02/2011</a:t>
            </a:fld>
            <a:endParaRPr lang="id-ID"/>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id-ID"/>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D0400EA-6D4C-44D5-8496-582F155636B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1D5540F-D4A6-4C9A-9E00-31DFD17FBA7F}" type="datetimeFigureOut">
              <a:rPr lang="id-ID" smtClean="0"/>
              <a:pPr/>
              <a:t>02/02/2011</a:t>
            </a:fld>
            <a:endParaRPr lang="id-ID"/>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d-ID"/>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D0400EA-6D4C-44D5-8496-582F155636BB}"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000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1D5540F-D4A6-4C9A-9E00-31DFD17FBA7F}" type="datetimeFigureOut">
              <a:rPr lang="id-ID" smtClean="0"/>
              <a:pPr/>
              <a:t>02/02/2011</a:t>
            </a:fld>
            <a:endParaRPr lang="id-ID"/>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d-ID"/>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D0400EA-6D4C-44D5-8496-582F155636BB}"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1000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id-ID"/>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1D5540F-D4A6-4C9A-9E00-31DFD17FBA7F}" type="datetimeFigureOut">
              <a:rPr lang="id-ID" smtClean="0"/>
              <a:pPr/>
              <a:t>02/02/2011</a:t>
            </a:fld>
            <a:endParaRPr lang="id-ID"/>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D0400EA-6D4C-44D5-8496-582F155636BB}" type="slidenum">
              <a:rPr lang="id-ID" smtClean="0"/>
              <a:pPr/>
              <a:t>‹#›</a:t>
            </a:fld>
            <a:endParaRPr lang="id-ID"/>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1000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1D5540F-D4A6-4C9A-9E00-31DFD17FBA7F}" type="datetimeFigureOut">
              <a:rPr lang="id-ID" smtClean="0"/>
              <a:pPr/>
              <a:t>02/02/2011</a:t>
            </a:fld>
            <a:endParaRPr lang="id-ID"/>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d-ID"/>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D0400EA-6D4C-44D5-8496-582F155636BB}" type="slidenum">
              <a:rPr lang="id-ID" smtClean="0"/>
              <a:pPr/>
              <a:t>‹#›</a:t>
            </a:fld>
            <a:endParaRPr lang="id-ID"/>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Click="0" advTm="1000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1D5540F-D4A6-4C9A-9E00-31DFD17FBA7F}" type="datetimeFigureOut">
              <a:rPr lang="id-ID" smtClean="0"/>
              <a:pPr/>
              <a:t>02/02/2011</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D0400EA-6D4C-44D5-8496-582F155636BB}"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advTm="1000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1D5540F-D4A6-4C9A-9E00-31DFD17FBA7F}" type="datetimeFigureOut">
              <a:rPr lang="id-ID" smtClean="0"/>
              <a:pPr/>
              <a:t>02/02/2011</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D0400EA-6D4C-44D5-8496-582F155636BB}"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Click="0" advTm="1000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204165">
            <a:off x="583655" y="2159720"/>
            <a:ext cx="7800844" cy="2308324"/>
          </a:xfrm>
          <a:prstGeom prst="rect">
            <a:avLst/>
          </a:prstGeom>
          <a:noFill/>
        </p:spPr>
        <p:txBody>
          <a:bodyPr wrap="square" lIns="91440" tIns="45720" rIns="91440" bIns="45720">
            <a:spAutoFit/>
          </a:bodyPr>
          <a:lstStyle/>
          <a:p>
            <a:pPr algn="ctr"/>
            <a:r>
              <a:rPr lang="id-ID" sz="72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tx1">
                      <a:lumMod val="95000"/>
                      <a:alpha val="60000"/>
                    </a:schemeClr>
                  </a:glow>
                  <a:innerShdw blurRad="101600" dist="76200" dir="5400000">
                    <a:schemeClr val="accent1">
                      <a:satMod val="190000"/>
                      <a:tint val="100000"/>
                      <a:alpha val="74000"/>
                    </a:schemeClr>
                  </a:innerShdw>
                  <a:reflection blurRad="6350" stA="55000" endA="300" endPos="45500" dir="5400000" sy="-100000" algn="bl" rotWithShape="0"/>
                </a:effectLst>
                <a:latin typeface="Ravie" pitchFamily="82" charset="0"/>
              </a:rPr>
              <a:t>MICROSOFT EXCEL</a:t>
            </a:r>
            <a:endParaRPr lang="en-US" sz="7200" b="1" cap="none" spc="0" dirty="0">
              <a:ln w="900" cmpd="sng">
                <a:solidFill>
                  <a:schemeClr val="accent1">
                    <a:satMod val="190000"/>
                    <a:alpha val="55000"/>
                  </a:schemeClr>
                </a:solidFill>
                <a:prstDash val="solid"/>
              </a:ln>
              <a:solidFill>
                <a:schemeClr val="accent1">
                  <a:satMod val="200000"/>
                  <a:tint val="3000"/>
                </a:schemeClr>
              </a:solidFill>
              <a:effectLst>
                <a:glow rad="101600">
                  <a:schemeClr val="tx1">
                    <a:lumMod val="95000"/>
                    <a:alpha val="60000"/>
                  </a:schemeClr>
                </a:glow>
                <a:innerShdw blurRad="101600" dist="76200" dir="5400000">
                  <a:schemeClr val="accent1">
                    <a:satMod val="190000"/>
                    <a:tint val="100000"/>
                    <a:alpha val="74000"/>
                  </a:schemeClr>
                </a:innerShdw>
                <a:reflection blurRad="6350" stA="55000" endA="300" endPos="45500" dir="5400000" sy="-100000" algn="bl" rotWithShape="0"/>
              </a:effectLst>
              <a:latin typeface="Ravie" pitchFamily="82" charset="0"/>
            </a:endParaRPr>
          </a:p>
        </p:txBody>
      </p:sp>
      <p:sp>
        <p:nvSpPr>
          <p:cNvPr id="6" name="TextBox 5"/>
          <p:cNvSpPr txBox="1"/>
          <p:nvPr/>
        </p:nvSpPr>
        <p:spPr>
          <a:xfrm>
            <a:off x="5214942" y="5357826"/>
            <a:ext cx="3214710" cy="1077218"/>
          </a:xfrm>
          <a:prstGeom prst="rect">
            <a:avLst/>
          </a:prstGeom>
          <a:noFill/>
          <a:effectLst>
            <a:reflection blurRad="6350" stA="50000" endA="300" endPos="55000" dir="5400000" sy="-100000" algn="bl" rotWithShape="0"/>
          </a:effectLst>
        </p:spPr>
        <p:txBody>
          <a:bodyPr wrap="square" rtlCol="0">
            <a:spAutoFit/>
          </a:bodyPr>
          <a:lstStyle/>
          <a:p>
            <a:r>
              <a:rPr lang="id-ID" sz="3200" b="1" dirty="0" smtClean="0">
                <a:effectLst>
                  <a:glow rad="139700">
                    <a:schemeClr val="accent2">
                      <a:lumMod val="75000"/>
                      <a:alpha val="40000"/>
                    </a:schemeClr>
                  </a:glow>
                </a:effectLst>
                <a:latin typeface="Curlz MT" pitchFamily="82" charset="0"/>
              </a:rPr>
              <a:t>RINA  PRAWITA </a:t>
            </a:r>
          </a:p>
          <a:p>
            <a:pPr algn="ctr"/>
            <a:r>
              <a:rPr lang="id-ID" sz="3200" b="1" dirty="0" smtClean="0">
                <a:effectLst>
                  <a:glow rad="139700">
                    <a:schemeClr val="accent2">
                      <a:lumMod val="75000"/>
                      <a:alpha val="40000"/>
                    </a:schemeClr>
                  </a:glow>
                </a:effectLst>
                <a:latin typeface="Curlz MT" pitchFamily="82" charset="0"/>
              </a:rPr>
              <a:t>0901125191</a:t>
            </a:r>
            <a:endParaRPr lang="id-ID" sz="3200" b="1" dirty="0">
              <a:effectLst>
                <a:glow rad="139700">
                  <a:schemeClr val="accent2">
                    <a:lumMod val="75000"/>
                    <a:alpha val="40000"/>
                  </a:schemeClr>
                </a:glow>
              </a:effectLst>
              <a:latin typeface="Curlz MT" pitchFamily="82"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1000" autoRev="1" fill="hold"/>
                                        <p:tgtEl>
                                          <p:spTgt spid="4"/>
                                        </p:tgtEl>
                                        <p:attrNameLst>
                                          <p:attrName>style.color</p:attrName>
                                        </p:attrNameLst>
                                      </p:cBhvr>
                                      <p:to>
                                        <p:clrVal>
                                          <a:schemeClr val="folHlink"/>
                                        </p:clrVal>
                                      </p:to>
                                    </p:set>
                                    <p:set>
                                      <p:cBhvr>
                                        <p:cTn id="7" dur="1000" autoRev="1" fill="hold"/>
                                        <p:tgtEl>
                                          <p:spTgt spid="4"/>
                                        </p:tgtEl>
                                        <p:attrNameLst>
                                          <p:attrName>fillcolor</p:attrName>
                                        </p:attrNameLst>
                                      </p:cBhvr>
                                      <p:to>
                                        <p:clrVal>
                                          <a:schemeClr val="folHlink"/>
                                        </p:clrVal>
                                      </p:to>
                                    </p:set>
                                    <p:set>
                                      <p:cBhvr>
                                        <p:cTn id="8" dur="1000" autoRev="1"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txBody>
          <a:bodyPr>
            <a:normAutofit fontScale="90000"/>
          </a:bodyPr>
          <a:lstStyle/>
          <a:p>
            <a:r>
              <a:rPr lang="id-ID" sz="4400" dirty="0" smtClean="0">
                <a:ln w="18415" cmpd="sng">
                  <a:solidFill>
                    <a:srgbClr val="FFFFFF"/>
                  </a:solidFill>
                  <a:prstDash val="solid"/>
                </a:ln>
                <a:solidFill>
                  <a:schemeClr val="accent5">
                    <a:lumMod val="20000"/>
                    <a:lumOff val="80000"/>
                  </a:schemeClr>
                </a:solidFill>
                <a:effectLst>
                  <a:glow rad="101600">
                    <a:schemeClr val="accent5">
                      <a:lumMod val="20000"/>
                      <a:lumOff val="80000"/>
                      <a:alpha val="60000"/>
                    </a:schemeClr>
                  </a:glow>
                  <a:outerShdw blurRad="63500" dir="3600000" algn="tl" rotWithShape="0">
                    <a:srgbClr val="000000">
                      <a:alpha val="70000"/>
                    </a:srgbClr>
                  </a:outerShdw>
                </a:effectLst>
                <a:latin typeface="Curlz MT" pitchFamily="82" charset="0"/>
              </a:rPr>
              <a:t>Mengenal Elemen Jendela Excel 2000</a:t>
            </a:r>
            <a:endParaRPr lang="id-ID" dirty="0"/>
          </a:p>
        </p:txBody>
      </p:sp>
      <p:sp>
        <p:nvSpPr>
          <p:cNvPr id="3" name="Content Placeholder 2"/>
          <p:cNvSpPr>
            <a:spLocks noGrp="1"/>
          </p:cNvSpPr>
          <p:nvPr>
            <p:ph idx="1"/>
          </p:nvPr>
        </p:nvSpPr>
        <p:spPr>
          <a:xfrm>
            <a:off x="285720" y="1357298"/>
            <a:ext cx="6429420" cy="2357454"/>
          </a:xfrm>
        </p:spPr>
        <p:txBody>
          <a:bodyPr>
            <a:normAutofit/>
          </a:bodyPr>
          <a:lstStyle/>
          <a:p>
            <a:pPr marL="0" indent="0">
              <a:buClr>
                <a:srgbClr val="00B0F0"/>
              </a:buClr>
              <a:buFont typeface="Wingdings" pitchFamily="2" charset="2"/>
              <a:buChar char="a"/>
            </a:pPr>
            <a:r>
              <a:rPr lang="id-ID" sz="2000" dirty="0" smtClean="0">
                <a:latin typeface="FangSong" pitchFamily="49" charset="-122"/>
                <a:ea typeface="FangSong" pitchFamily="49" charset="-122"/>
              </a:rPr>
              <a:t> ROW HEADING</a:t>
            </a:r>
          </a:p>
          <a:p>
            <a:pPr marL="266700" indent="0" algn="just">
              <a:buNone/>
            </a:pPr>
            <a:r>
              <a:rPr lang="id-ID" sz="2000" dirty="0" smtClean="0">
                <a:latin typeface="FangSong" pitchFamily="49" charset="-122"/>
                <a:ea typeface="FangSong" pitchFamily="49" charset="-122"/>
              </a:rPr>
              <a:t>Row Heading (Kepala garis), adalah penunjuk lokasi baris pada lembar kerja yang aktif. Row Heading juga berfungsi sebagai salah satu bagian dari penunjuk sel (akan dibahas setelah ini). Jumlah baris yang disediakan oleh Excel 2000 adalah 65.536 baris.</a:t>
            </a:r>
            <a:endParaRPr lang="id-ID" sz="2000" dirty="0">
              <a:latin typeface="FangSong" pitchFamily="49" charset="-122"/>
              <a:ea typeface="FangSong" pitchFamily="49" charset="-122"/>
            </a:endParaRPr>
          </a:p>
        </p:txBody>
      </p:sp>
      <p:pic>
        <p:nvPicPr>
          <p:cNvPr id="3074" name="Picture 2"/>
          <p:cNvPicPr>
            <a:picLocks noChangeAspect="1" noChangeArrowheads="1"/>
          </p:cNvPicPr>
          <p:nvPr/>
        </p:nvPicPr>
        <p:blipFill>
          <a:blip r:embed="rId2"/>
          <a:srcRect/>
          <a:stretch>
            <a:fillRect/>
          </a:stretch>
        </p:blipFill>
        <p:spPr bwMode="auto">
          <a:xfrm>
            <a:off x="7072330" y="1643050"/>
            <a:ext cx="1357322" cy="2000264"/>
          </a:xfrm>
          <a:prstGeom prst="rect">
            <a:avLst/>
          </a:prstGeom>
          <a:noFill/>
          <a:ln w="9525">
            <a:noFill/>
            <a:miter lim="800000"/>
            <a:headEnd/>
            <a:tailEnd/>
          </a:ln>
          <a:effectLst/>
        </p:spPr>
      </p:pic>
      <p:sp>
        <p:nvSpPr>
          <p:cNvPr id="5" name="Rectangle 4"/>
          <p:cNvSpPr/>
          <p:nvPr/>
        </p:nvSpPr>
        <p:spPr>
          <a:xfrm>
            <a:off x="357158" y="3714752"/>
            <a:ext cx="8429684" cy="2585323"/>
          </a:xfrm>
          <a:prstGeom prst="rect">
            <a:avLst/>
          </a:prstGeom>
        </p:spPr>
        <p:txBody>
          <a:bodyPr wrap="square">
            <a:spAutoFit/>
          </a:bodyPr>
          <a:lstStyle/>
          <a:p>
            <a:pPr algn="just">
              <a:buClr>
                <a:srgbClr val="00B0F0"/>
              </a:buClr>
              <a:buFont typeface="Wingdings" pitchFamily="2" charset="2"/>
              <a:buChar char="a"/>
            </a:pPr>
            <a:r>
              <a:rPr lang="id-ID" dirty="0" smtClean="0">
                <a:latin typeface="FangSong" pitchFamily="49" charset="-122"/>
                <a:ea typeface="FangSong" pitchFamily="49" charset="-122"/>
              </a:rPr>
              <a:t> COLUMN HEADING</a:t>
            </a:r>
          </a:p>
          <a:p>
            <a:pPr marL="361950" algn="just"/>
            <a:r>
              <a:rPr lang="id-ID" dirty="0" smtClean="0">
                <a:latin typeface="FangSong" pitchFamily="49" charset="-122"/>
                <a:ea typeface="FangSong" pitchFamily="49" charset="-122"/>
              </a:rPr>
              <a:t>Column Heading (Kepala kolom), adalah penunjuk lokasi kolom pada lembar kerja yang aktif. Sama halnya dengan Row Heading, Column Heading juga berfungsi sebagai salah satu bagian dari penunjuk sel (akan dibahas setelah ini). Kolom di simbol dengan abjad A–Z dan gabungannya.Setelah kolom Z, kita akan menjumpai kolom AA, AB s/d AZ lalu kolom BA, BB s/d BZ begitu seterus sampai kolom terakhir yaitu IV (berjumlah 256 kolom). Sungguh suatu lembar kerja yang sangat besar, bukan. (65.536 baris dengan 256 kolom)</a:t>
            </a:r>
            <a:endParaRPr lang="id-ID" dirty="0">
              <a:latin typeface="FangSong" pitchFamily="49" charset="-122"/>
              <a:ea typeface="FangSong" pitchFamily="49" charset="-122"/>
            </a:endParaRPr>
          </a:p>
        </p:txBody>
      </p:sp>
      <p:pic>
        <p:nvPicPr>
          <p:cNvPr id="3075" name="Picture 3"/>
          <p:cNvPicPr>
            <a:picLocks noChangeAspect="1" noChangeArrowheads="1"/>
          </p:cNvPicPr>
          <p:nvPr/>
        </p:nvPicPr>
        <p:blipFill>
          <a:blip r:embed="rId3"/>
          <a:srcRect/>
          <a:stretch>
            <a:fillRect/>
          </a:stretch>
        </p:blipFill>
        <p:spPr bwMode="auto">
          <a:xfrm>
            <a:off x="785786" y="6215082"/>
            <a:ext cx="7799404" cy="428628"/>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307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strips(downLeft)">
                                      <p:cBhvr>
                                        <p:cTn id="31" dur="5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smtClean="0">
                <a:ln w="18415" cmpd="sng">
                  <a:solidFill>
                    <a:srgbClr val="FFFFFF"/>
                  </a:solidFill>
                  <a:prstDash val="solid"/>
                </a:ln>
                <a:solidFill>
                  <a:schemeClr val="accent5">
                    <a:lumMod val="20000"/>
                    <a:lumOff val="80000"/>
                  </a:schemeClr>
                </a:solidFill>
                <a:effectLst>
                  <a:glow rad="101600">
                    <a:schemeClr val="accent5">
                      <a:lumMod val="20000"/>
                      <a:lumOff val="80000"/>
                      <a:alpha val="60000"/>
                    </a:schemeClr>
                  </a:glow>
                  <a:outerShdw blurRad="63500" dir="3600000" algn="tl" rotWithShape="0">
                    <a:srgbClr val="000000">
                      <a:alpha val="70000"/>
                    </a:srgbClr>
                  </a:outerShdw>
                </a:effectLst>
                <a:latin typeface="Curlz MT" pitchFamily="82" charset="0"/>
              </a:rPr>
              <a:t>Mengenal Elemen Jendela Excel 2000</a:t>
            </a:r>
            <a:endParaRPr lang="id-ID" dirty="0"/>
          </a:p>
        </p:txBody>
      </p:sp>
      <p:sp>
        <p:nvSpPr>
          <p:cNvPr id="3" name="Content Placeholder 2"/>
          <p:cNvSpPr>
            <a:spLocks noGrp="1"/>
          </p:cNvSpPr>
          <p:nvPr>
            <p:ph idx="1"/>
          </p:nvPr>
        </p:nvSpPr>
        <p:spPr>
          <a:xfrm>
            <a:off x="214282" y="1428736"/>
            <a:ext cx="8472518" cy="5026072"/>
          </a:xfrm>
        </p:spPr>
        <p:txBody>
          <a:bodyPr>
            <a:noAutofit/>
          </a:bodyPr>
          <a:lstStyle/>
          <a:p>
            <a:pPr algn="just">
              <a:buClr>
                <a:srgbClr val="00B0F0"/>
              </a:buClr>
              <a:buFont typeface="Wingdings" pitchFamily="2" charset="2"/>
              <a:buChar char="a"/>
            </a:pPr>
            <a:r>
              <a:rPr lang="id-ID" sz="2300" dirty="0" smtClean="0">
                <a:latin typeface="FangSong" pitchFamily="49" charset="-122"/>
                <a:ea typeface="FangSong" pitchFamily="49" charset="-122"/>
              </a:rPr>
              <a:t>Cell Pointer (penunjuk sel), adalah penunjuk sel yang aktif. Sel adalah perpotongan antara kolom dengan baris. Sel diberi nama menurut posisi </a:t>
            </a:r>
            <a:r>
              <a:rPr lang="es-ES" sz="2300" dirty="0" err="1" smtClean="0">
                <a:latin typeface="FangSong" pitchFamily="49" charset="-122"/>
                <a:ea typeface="FangSong" pitchFamily="49" charset="-122"/>
              </a:rPr>
              <a:t>kolom</a:t>
            </a:r>
            <a:r>
              <a:rPr lang="es-ES" sz="2300" dirty="0" smtClean="0">
                <a:latin typeface="FangSong" pitchFamily="49" charset="-122"/>
                <a:ea typeface="FangSong" pitchFamily="49" charset="-122"/>
              </a:rPr>
              <a:t> dan </a:t>
            </a:r>
            <a:r>
              <a:rPr lang="es-ES" sz="2300" dirty="0" err="1" smtClean="0">
                <a:latin typeface="FangSong" pitchFamily="49" charset="-122"/>
                <a:ea typeface="FangSong" pitchFamily="49" charset="-122"/>
              </a:rPr>
              <a:t>baris</a:t>
            </a:r>
            <a:r>
              <a:rPr lang="es-ES" sz="2300" dirty="0" smtClean="0">
                <a:latin typeface="FangSong" pitchFamily="49" charset="-122"/>
                <a:ea typeface="FangSong" pitchFamily="49" charset="-122"/>
              </a:rPr>
              <a:t>. </a:t>
            </a:r>
            <a:r>
              <a:rPr lang="es-ES" sz="2300" dirty="0" err="1" smtClean="0">
                <a:latin typeface="FangSong" pitchFamily="49" charset="-122"/>
                <a:ea typeface="FangSong" pitchFamily="49" charset="-122"/>
              </a:rPr>
              <a:t>Contoh</a:t>
            </a:r>
            <a:r>
              <a:rPr lang="es-ES" sz="2300" dirty="0" smtClean="0">
                <a:latin typeface="FangSong" pitchFamily="49" charset="-122"/>
                <a:ea typeface="FangSong" pitchFamily="49" charset="-122"/>
              </a:rPr>
              <a:t>. </a:t>
            </a:r>
            <a:r>
              <a:rPr lang="es-ES" sz="2300" dirty="0" err="1" smtClean="0">
                <a:latin typeface="FangSong" pitchFamily="49" charset="-122"/>
                <a:ea typeface="FangSong" pitchFamily="49" charset="-122"/>
              </a:rPr>
              <a:t>Sel</a:t>
            </a:r>
            <a:r>
              <a:rPr lang="es-ES" sz="2300" dirty="0" smtClean="0">
                <a:latin typeface="FangSong" pitchFamily="49" charset="-122"/>
                <a:ea typeface="FangSong" pitchFamily="49" charset="-122"/>
              </a:rPr>
              <a:t> A1 </a:t>
            </a:r>
            <a:r>
              <a:rPr lang="es-ES" sz="2300" dirty="0" err="1" smtClean="0">
                <a:latin typeface="FangSong" pitchFamily="49" charset="-122"/>
                <a:ea typeface="FangSong" pitchFamily="49" charset="-122"/>
              </a:rPr>
              <a:t>berarti</a:t>
            </a:r>
            <a:r>
              <a:rPr lang="es-ES" sz="2300" dirty="0" smtClean="0">
                <a:latin typeface="FangSong" pitchFamily="49" charset="-122"/>
                <a:ea typeface="FangSong" pitchFamily="49" charset="-122"/>
              </a:rPr>
              <a:t> </a:t>
            </a:r>
            <a:r>
              <a:rPr lang="es-ES" sz="2300" dirty="0" err="1" smtClean="0">
                <a:latin typeface="FangSong" pitchFamily="49" charset="-122"/>
                <a:ea typeface="FangSong" pitchFamily="49" charset="-122"/>
              </a:rPr>
              <a:t>perpotongan</a:t>
            </a:r>
            <a:r>
              <a:rPr lang="es-ES" sz="2300" dirty="0" smtClean="0">
                <a:latin typeface="FangSong" pitchFamily="49" charset="-122"/>
                <a:ea typeface="FangSong" pitchFamily="49" charset="-122"/>
              </a:rPr>
              <a:t> antara </a:t>
            </a:r>
            <a:r>
              <a:rPr lang="es-ES" sz="2300" dirty="0" err="1" smtClean="0">
                <a:latin typeface="FangSong" pitchFamily="49" charset="-122"/>
                <a:ea typeface="FangSong" pitchFamily="49" charset="-122"/>
              </a:rPr>
              <a:t>kolom</a:t>
            </a:r>
            <a:r>
              <a:rPr lang="es-ES" sz="2300" dirty="0" smtClean="0">
                <a:latin typeface="FangSong" pitchFamily="49" charset="-122"/>
                <a:ea typeface="FangSong" pitchFamily="49" charset="-122"/>
              </a:rPr>
              <a:t> A</a:t>
            </a:r>
            <a:r>
              <a:rPr lang="id-ID" sz="2300" dirty="0" smtClean="0">
                <a:latin typeface="FangSong" pitchFamily="49" charset="-122"/>
                <a:ea typeface="FangSong" pitchFamily="49" charset="-122"/>
              </a:rPr>
              <a:t> dengan baris 1.</a:t>
            </a:r>
          </a:p>
          <a:p>
            <a:pPr algn="just">
              <a:buClr>
                <a:srgbClr val="00B0F0"/>
              </a:buClr>
              <a:buFont typeface="Wingdings" pitchFamily="2" charset="2"/>
              <a:buChar char="a"/>
            </a:pPr>
            <a:r>
              <a:rPr lang="id-ID" sz="2300" dirty="0" smtClean="0">
                <a:latin typeface="FangSong" pitchFamily="49" charset="-122"/>
                <a:ea typeface="FangSong" pitchFamily="49" charset="-122"/>
              </a:rPr>
              <a:t>Formula Bar, adalah tempat kita untuk mengetikkan rumus-rumus yang akan kita gunakan nantinya. Dalam Excel pengetikkan rumus harus diawali dengan tanda ‘=’ . Misalnya kita ingin menjumlahkan nilai yang terdapat pada sel A1 dengan B1, maka pada formula bar dapat diketikkan =A1+B1</a:t>
            </a:r>
          </a:p>
          <a:p>
            <a:pPr algn="just">
              <a:buClr>
                <a:srgbClr val="00B0F0"/>
              </a:buClr>
              <a:buFont typeface="Wingdings" pitchFamily="2" charset="2"/>
              <a:buChar char="a"/>
            </a:pPr>
            <a:r>
              <a:rPr lang="id-ID" sz="2300" dirty="0" smtClean="0">
                <a:latin typeface="FangSong" pitchFamily="49" charset="-122"/>
                <a:ea typeface="FangSong" pitchFamily="49" charset="-122"/>
              </a:rPr>
              <a:t>Scroll Bar, berfungsi untuk menggeser lembar kerja secara vertikal (</a:t>
            </a:r>
            <a:r>
              <a:rPr lang="en-US" sz="2300" dirty="0" smtClean="0">
                <a:latin typeface="FangSong" pitchFamily="49" charset="-122"/>
                <a:ea typeface="FangSong" pitchFamily="49" charset="-122"/>
              </a:rPr>
              <a:t>Vertical Scroll Bar) </a:t>
            </a:r>
            <a:r>
              <a:rPr lang="en-US" sz="2300" dirty="0" err="1" smtClean="0">
                <a:latin typeface="FangSong" pitchFamily="49" charset="-122"/>
                <a:ea typeface="FangSong" pitchFamily="49" charset="-122"/>
              </a:rPr>
              <a:t>dan</a:t>
            </a:r>
            <a:r>
              <a:rPr lang="en-US" sz="2300" dirty="0" smtClean="0">
                <a:latin typeface="FangSong" pitchFamily="49" charset="-122"/>
                <a:ea typeface="FangSong" pitchFamily="49" charset="-122"/>
              </a:rPr>
              <a:t> horizontal (Horizontal Scroll Bar).</a:t>
            </a:r>
            <a:endParaRPr lang="id-ID" sz="2300" dirty="0">
              <a:latin typeface="FangSong" pitchFamily="49" charset="-122"/>
              <a:ea typeface="FangSong" pitchFamily="49" charset="-122"/>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32680"/>
          </a:xfrm>
        </p:spPr>
        <p:txBody>
          <a:bodyPr>
            <a:normAutofit/>
          </a:bodyPr>
          <a:lstStyle/>
          <a:p>
            <a:pPr algn="ctr"/>
            <a:r>
              <a:rPr lang="id-ID" sz="5400" dirty="0" smtClean="0">
                <a:ln w="18415" cmpd="sng">
                  <a:solidFill>
                    <a:srgbClr val="FFFFFF"/>
                  </a:solidFill>
                  <a:prstDash val="solid"/>
                </a:ln>
                <a:solidFill>
                  <a:schemeClr val="accent4">
                    <a:lumMod val="60000"/>
                    <a:lumOff val="40000"/>
                  </a:schemeClr>
                </a:solidFill>
                <a:effectLst>
                  <a:glow rad="228600">
                    <a:schemeClr val="accent3">
                      <a:satMod val="175000"/>
                      <a:alpha val="40000"/>
                    </a:schemeClr>
                  </a:glow>
                  <a:outerShdw blurRad="63500" dir="3600000" algn="tl" rotWithShape="0">
                    <a:srgbClr val="000000">
                      <a:alpha val="70000"/>
                    </a:srgbClr>
                  </a:outerShdw>
                </a:effectLst>
                <a:latin typeface="Bradley Hand ITC" pitchFamily="66" charset="0"/>
              </a:rPr>
              <a:t>Mengakhiri Excel 2000</a:t>
            </a:r>
            <a:endParaRPr lang="id-ID" sz="5400" dirty="0">
              <a:ln w="18415" cmpd="sng">
                <a:solidFill>
                  <a:srgbClr val="FFFFFF"/>
                </a:solidFill>
                <a:prstDash val="solid"/>
              </a:ln>
              <a:solidFill>
                <a:schemeClr val="accent4">
                  <a:lumMod val="60000"/>
                  <a:lumOff val="40000"/>
                </a:schemeClr>
              </a:solidFill>
              <a:effectLst>
                <a:glow rad="228600">
                  <a:schemeClr val="accent3">
                    <a:satMod val="175000"/>
                    <a:alpha val="40000"/>
                  </a:schemeClr>
                </a:glow>
                <a:outerShdw blurRad="63500" dir="3600000" algn="tl" rotWithShape="0">
                  <a:srgbClr val="000000">
                    <a:alpha val="70000"/>
                  </a:srgbClr>
                </a:outerShdw>
              </a:effectLst>
              <a:latin typeface="Bradley Hand ITC" pitchFamily="66" charset="0"/>
            </a:endParaRPr>
          </a:p>
        </p:txBody>
      </p:sp>
      <p:sp>
        <p:nvSpPr>
          <p:cNvPr id="3" name="Content Placeholder 2"/>
          <p:cNvSpPr>
            <a:spLocks noGrp="1"/>
          </p:cNvSpPr>
          <p:nvPr>
            <p:ph idx="1"/>
          </p:nvPr>
        </p:nvSpPr>
        <p:spPr>
          <a:xfrm>
            <a:off x="457200" y="1882808"/>
            <a:ext cx="8472518" cy="4572000"/>
          </a:xfrm>
        </p:spPr>
        <p:txBody>
          <a:bodyPr>
            <a:normAutofit fontScale="85000" lnSpcReduction="10000"/>
          </a:bodyPr>
          <a:lstStyle/>
          <a:p>
            <a:pPr marL="0" indent="0">
              <a:buNone/>
            </a:pPr>
            <a:r>
              <a:rPr lang="sv-SE" dirty="0" smtClean="0"/>
              <a:t>Jika telah selesai bekerja dengan Excel 2000, kita dapat</a:t>
            </a:r>
            <a:r>
              <a:rPr lang="id-ID" dirty="0" smtClean="0"/>
              <a:t> m</a:t>
            </a:r>
            <a:r>
              <a:rPr lang="sv-SE" dirty="0" smtClean="0"/>
              <a:t>enutup atau</a:t>
            </a:r>
            <a:r>
              <a:rPr lang="id-ID" dirty="0" smtClean="0"/>
              <a:t> mengakhirinya dengan menggunakan langkah-langkah berikut ;</a:t>
            </a:r>
          </a:p>
          <a:p>
            <a:pPr>
              <a:buClr>
                <a:schemeClr val="accent4">
                  <a:lumMod val="60000"/>
                  <a:lumOff val="40000"/>
                </a:schemeClr>
              </a:buClr>
              <a:buFont typeface="Wingdings" pitchFamily="2" charset="2"/>
              <a:buChar char=""/>
            </a:pPr>
            <a:r>
              <a:rPr lang="id-ID" dirty="0" smtClean="0"/>
              <a:t>Pilih dan Klik File, Exit, atau</a:t>
            </a:r>
          </a:p>
          <a:p>
            <a:pPr>
              <a:buClr>
                <a:schemeClr val="accent4">
                  <a:lumMod val="60000"/>
                  <a:lumOff val="40000"/>
                </a:schemeClr>
              </a:buClr>
              <a:buFont typeface="Wingdings" pitchFamily="2" charset="2"/>
              <a:buChar char=""/>
            </a:pPr>
            <a:r>
              <a:rPr lang="id-ID" dirty="0" smtClean="0"/>
              <a:t>Klik tombol Close (X) yang terletak pada pojok kanan atas jendela Excel 2000, atau</a:t>
            </a:r>
          </a:p>
          <a:p>
            <a:pPr>
              <a:buClr>
                <a:schemeClr val="accent4">
                  <a:lumMod val="60000"/>
                  <a:lumOff val="40000"/>
                </a:schemeClr>
              </a:buClr>
              <a:buFont typeface="Wingdings" pitchFamily="2" charset="2"/>
              <a:buChar char=""/>
            </a:pPr>
            <a:r>
              <a:rPr lang="sv-SE" dirty="0" smtClean="0"/>
              <a:t>Klik ganda Icon kontrol menu yang berada pada pojok kiri atas jendela excel</a:t>
            </a:r>
            <a:r>
              <a:rPr lang="id-ID" dirty="0" smtClean="0"/>
              <a:t> 2000, atau</a:t>
            </a:r>
          </a:p>
          <a:p>
            <a:pPr>
              <a:buClr>
                <a:schemeClr val="accent4">
                  <a:lumMod val="60000"/>
                  <a:lumOff val="40000"/>
                </a:schemeClr>
              </a:buClr>
              <a:buFont typeface="Wingdings" pitchFamily="2" charset="2"/>
              <a:buChar char=""/>
            </a:pPr>
            <a:r>
              <a:rPr lang="id-ID" dirty="0" smtClean="0"/>
              <a:t>Tekan tombol Alt+F4</a:t>
            </a:r>
          </a:p>
          <a:p>
            <a:pPr marL="0" indent="0">
              <a:buNone/>
            </a:pPr>
            <a:r>
              <a:rPr lang="pt-BR" dirty="0" smtClean="0"/>
              <a:t>Tunggu beberapa saat, sampai jendela Excel 2000 ditutup.</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3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3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3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3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3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3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3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183880" cy="1051560"/>
          </a:xfrm>
        </p:spPr>
        <p:txBody>
          <a:bodyPr>
            <a:normAutofit/>
          </a:bodyPr>
          <a:lstStyle/>
          <a:p>
            <a:pPr algn="ctr"/>
            <a:r>
              <a:rPr lang="id-ID" sz="4400" spc="50" dirty="0" smtClean="0">
                <a:ln w="13500">
                  <a:solidFill>
                    <a:schemeClr val="accent1">
                      <a:shade val="2500"/>
                      <a:alpha val="6500"/>
                    </a:schemeClr>
                  </a:solidFill>
                  <a:prstDash val="solid"/>
                </a:ln>
                <a:solidFill>
                  <a:srgbClr val="00B050"/>
                </a:solidFill>
                <a:effectLst>
                  <a:glow rad="101600">
                    <a:schemeClr val="accent1">
                      <a:lumMod val="60000"/>
                      <a:lumOff val="40000"/>
                      <a:alpha val="60000"/>
                    </a:schemeClr>
                  </a:glow>
                  <a:innerShdw blurRad="50900" dist="38500" dir="13500000">
                    <a:srgbClr val="000000">
                      <a:alpha val="60000"/>
                    </a:srgbClr>
                  </a:innerShdw>
                </a:effectLst>
                <a:latin typeface="Harrington" pitchFamily="82" charset="0"/>
              </a:rPr>
              <a:t>Bekerja Dengan Excel 2000</a:t>
            </a:r>
            <a:endParaRPr lang="id-ID" sz="4400" spc="50" dirty="0">
              <a:ln w="13500">
                <a:solidFill>
                  <a:schemeClr val="accent1">
                    <a:shade val="2500"/>
                    <a:alpha val="6500"/>
                  </a:schemeClr>
                </a:solidFill>
                <a:prstDash val="solid"/>
              </a:ln>
              <a:solidFill>
                <a:srgbClr val="00B050"/>
              </a:solidFill>
              <a:effectLst>
                <a:glow rad="101600">
                  <a:schemeClr val="accent1">
                    <a:lumMod val="60000"/>
                    <a:lumOff val="40000"/>
                    <a:alpha val="60000"/>
                  </a:schemeClr>
                </a:glow>
                <a:innerShdw blurRad="50900" dist="38500" dir="13500000">
                  <a:srgbClr val="000000">
                    <a:alpha val="60000"/>
                  </a:srgbClr>
                </a:innerShdw>
              </a:effectLst>
              <a:latin typeface="Harrington" pitchFamily="82" charset="0"/>
            </a:endParaRPr>
          </a:p>
        </p:txBody>
      </p:sp>
      <p:sp>
        <p:nvSpPr>
          <p:cNvPr id="3" name="Content Placeholder 2"/>
          <p:cNvSpPr>
            <a:spLocks noGrp="1"/>
          </p:cNvSpPr>
          <p:nvPr>
            <p:ph idx="1"/>
          </p:nvPr>
        </p:nvSpPr>
        <p:spPr>
          <a:xfrm>
            <a:off x="428596" y="1714488"/>
            <a:ext cx="8183880" cy="4187952"/>
          </a:xfrm>
        </p:spPr>
        <p:txBody>
          <a:bodyPr>
            <a:normAutofit/>
          </a:bodyPr>
          <a:lstStyle/>
          <a:p>
            <a:pPr algn="just"/>
            <a:r>
              <a:rPr lang="id-ID" sz="3200" dirty="0" smtClean="0">
                <a:latin typeface="Goudy Old Style" pitchFamily="18" charset="0"/>
              </a:rPr>
              <a:t>Dalam Excel 2000 kita akan sering berhubungan dengan kata Sel dan Range. Untuk itu kita jelaskan lagi bahwa SEL adalah perpotongan antara kolom dengan baris. Sedangkan RANGE adalah gabungan dari beberapa sel. Misalnya kumpulan sel A1 sampai dengan C10 disebut sebagai range A1:C10, kita juga bisa menyebutnya dengan range C10:A1.</a:t>
            </a:r>
          </a:p>
          <a:p>
            <a:pPr algn="just"/>
            <a:endParaRPr lang="id-ID" sz="3200" dirty="0">
              <a:latin typeface="Goudy Old Style" pitchFamily="18"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785818"/>
          </a:xfrm>
        </p:spPr>
        <p:txBody>
          <a:bodyPr/>
          <a:lstStyle/>
          <a:p>
            <a:pPr algn="ctr"/>
            <a:r>
              <a:rPr lang="id-ID" sz="4400" spc="50" dirty="0" smtClean="0">
                <a:ln w="13500">
                  <a:solidFill>
                    <a:schemeClr val="accent1">
                      <a:shade val="2500"/>
                      <a:alpha val="6500"/>
                    </a:schemeClr>
                  </a:solidFill>
                  <a:prstDash val="solid"/>
                </a:ln>
                <a:solidFill>
                  <a:srgbClr val="00B050"/>
                </a:solidFill>
                <a:effectLst>
                  <a:glow rad="101600">
                    <a:schemeClr val="accent1">
                      <a:lumMod val="60000"/>
                      <a:lumOff val="40000"/>
                      <a:alpha val="60000"/>
                    </a:schemeClr>
                  </a:glow>
                  <a:innerShdw blurRad="50900" dist="38500" dir="13500000">
                    <a:srgbClr val="000000">
                      <a:alpha val="60000"/>
                    </a:srgbClr>
                  </a:innerShdw>
                </a:effectLst>
                <a:latin typeface="Harrington" pitchFamily="82" charset="0"/>
              </a:rPr>
              <a:t>Bekerja</a:t>
            </a:r>
            <a:r>
              <a:rPr lang="id-ID" spc="50" dirty="0" smtClean="0">
                <a:ln w="13500">
                  <a:solidFill>
                    <a:schemeClr val="accent1">
                      <a:shade val="2500"/>
                      <a:alpha val="6500"/>
                    </a:schemeClr>
                  </a:solidFill>
                  <a:prstDash val="solid"/>
                </a:ln>
                <a:solidFill>
                  <a:srgbClr val="00B050"/>
                </a:solidFill>
                <a:effectLst>
                  <a:glow rad="101600">
                    <a:schemeClr val="accent1">
                      <a:lumMod val="60000"/>
                      <a:lumOff val="40000"/>
                      <a:alpha val="60000"/>
                    </a:schemeClr>
                  </a:glow>
                  <a:innerShdw blurRad="50900" dist="38500" dir="13500000">
                    <a:srgbClr val="000000">
                      <a:alpha val="60000"/>
                    </a:srgbClr>
                  </a:innerShdw>
                </a:effectLst>
                <a:latin typeface="Harrington" pitchFamily="82" charset="0"/>
              </a:rPr>
              <a:t> Dengan Excel 2000</a:t>
            </a:r>
            <a:endParaRPr lang="id-ID" dirty="0"/>
          </a:p>
        </p:txBody>
      </p:sp>
      <p:pic>
        <p:nvPicPr>
          <p:cNvPr id="2050" name="Picture 2"/>
          <p:cNvPicPr>
            <a:picLocks noGrp="1" noChangeAspect="1" noChangeArrowheads="1"/>
          </p:cNvPicPr>
          <p:nvPr>
            <p:ph idx="1"/>
          </p:nvPr>
        </p:nvPicPr>
        <p:blipFill>
          <a:blip r:embed="rId2"/>
          <a:srcRect/>
          <a:stretch>
            <a:fillRect/>
          </a:stretch>
        </p:blipFill>
        <p:spPr bwMode="auto">
          <a:xfrm>
            <a:off x="642910" y="1428736"/>
            <a:ext cx="7786742" cy="4643469"/>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3000" tmFilter="0, 0; .2, .5; .8, .5; 1, 0"/>
                                        <p:tgtEl>
                                          <p:spTgt spid="2050"/>
                                        </p:tgtEl>
                                      </p:cBhvr>
                                    </p:animEffect>
                                    <p:animScale>
                                      <p:cBhvr>
                                        <p:cTn id="15" dur="150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183880" cy="1051560"/>
          </a:xfrm>
        </p:spPr>
        <p:txBody>
          <a:bodyPr>
            <a:normAutofit/>
          </a:bodyPr>
          <a:lstStyle/>
          <a:p>
            <a:r>
              <a:rPr lang="pt-BR" sz="4400" b="0" dirty="0"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Curlz MT" pitchFamily="82" charset="0"/>
              </a:rPr>
              <a:t>Mengenal Tipe Data Pada Excel 2000</a:t>
            </a:r>
            <a:endParaRPr lang="id-ID" sz="4400" b="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Curlz MT" pitchFamily="82" charset="0"/>
            </a:endParaRPr>
          </a:p>
        </p:txBody>
      </p:sp>
      <p:sp>
        <p:nvSpPr>
          <p:cNvPr id="3" name="Content Placeholder 2"/>
          <p:cNvSpPr>
            <a:spLocks noGrp="1"/>
          </p:cNvSpPr>
          <p:nvPr>
            <p:ph idx="1"/>
          </p:nvPr>
        </p:nvSpPr>
        <p:spPr>
          <a:xfrm>
            <a:off x="428596" y="1714488"/>
            <a:ext cx="8183880" cy="4187952"/>
          </a:xfrm>
        </p:spPr>
        <p:txBody>
          <a:bodyPr/>
          <a:lstStyle/>
          <a:p>
            <a:pPr marL="0" indent="0" algn="just">
              <a:buNone/>
            </a:pPr>
            <a:r>
              <a:rPr lang="id-ID" b="1" dirty="0" smtClean="0">
                <a:latin typeface="Batang" pitchFamily="18" charset="-127"/>
                <a:ea typeface="Batang" pitchFamily="18" charset="-127"/>
                <a:cs typeface="Arial" pitchFamily="34" charset="0"/>
              </a:rPr>
              <a:t>	Sebelum melangkah lebih jauh dengan Excel 2000, ada baiknya terlebih dahulu </a:t>
            </a:r>
            <a:r>
              <a:rPr lang="pt-BR" b="1" dirty="0" smtClean="0">
                <a:latin typeface="Batang" pitchFamily="18" charset="-127"/>
                <a:ea typeface="Batang" pitchFamily="18" charset="-127"/>
                <a:cs typeface="Arial" pitchFamily="34" charset="0"/>
              </a:rPr>
              <a:t>kita mengenal tipe-tipe data yang</a:t>
            </a:r>
            <a:r>
              <a:rPr lang="id-ID" b="1" dirty="0" smtClean="0">
                <a:latin typeface="Batang" pitchFamily="18" charset="-127"/>
                <a:ea typeface="Batang" pitchFamily="18" charset="-127"/>
                <a:cs typeface="Arial" pitchFamily="34" charset="0"/>
              </a:rPr>
              <a:t> </a:t>
            </a:r>
            <a:r>
              <a:rPr lang="pt-BR" b="1" dirty="0" smtClean="0">
                <a:latin typeface="Batang" pitchFamily="18" charset="-127"/>
                <a:ea typeface="Batang" pitchFamily="18" charset="-127"/>
                <a:cs typeface="Arial" pitchFamily="34" charset="0"/>
              </a:rPr>
              <a:t>terdapat pada excel itu sendi</a:t>
            </a:r>
            <a:r>
              <a:rPr lang="id-ID" b="1" dirty="0" smtClean="0">
                <a:latin typeface="Batang" pitchFamily="18" charset="-127"/>
                <a:ea typeface="Batang" pitchFamily="18" charset="-127"/>
                <a:cs typeface="Arial" pitchFamily="34" charset="0"/>
              </a:rPr>
              <a:t>ri.</a:t>
            </a:r>
          </a:p>
          <a:p>
            <a:pPr>
              <a:buNone/>
            </a:pPr>
            <a:r>
              <a:rPr lang="nn-NO" b="1" dirty="0" smtClean="0">
                <a:latin typeface="Batang" pitchFamily="18" charset="-127"/>
                <a:ea typeface="Batang" pitchFamily="18" charset="-127"/>
                <a:cs typeface="Arial" pitchFamily="34" charset="0"/>
              </a:rPr>
              <a:t>1. Tipe Data Alpha Numerik/Teks</a:t>
            </a:r>
            <a:endParaRPr lang="id-ID" b="1" dirty="0" smtClean="0">
              <a:latin typeface="Batang" pitchFamily="18" charset="-127"/>
              <a:ea typeface="Batang" pitchFamily="18" charset="-127"/>
              <a:cs typeface="Arial" pitchFamily="34" charset="0"/>
            </a:endParaRPr>
          </a:p>
          <a:p>
            <a:pPr>
              <a:buNone/>
            </a:pPr>
            <a:r>
              <a:rPr lang="id-ID" b="1" dirty="0" smtClean="0">
                <a:latin typeface="Batang" pitchFamily="18" charset="-127"/>
                <a:ea typeface="Batang" pitchFamily="18" charset="-127"/>
                <a:cs typeface="Arial" pitchFamily="34" charset="0"/>
              </a:rPr>
              <a:t>2. Tipe Data Numerik/Angka</a:t>
            </a:r>
          </a:p>
          <a:p>
            <a:pPr>
              <a:buNone/>
            </a:pPr>
            <a:r>
              <a:rPr lang="id-ID" b="1" dirty="0" smtClean="0">
                <a:latin typeface="Batang" pitchFamily="18" charset="-127"/>
                <a:ea typeface="Batang" pitchFamily="18" charset="-127"/>
                <a:cs typeface="Arial" pitchFamily="34" charset="0"/>
              </a:rPr>
              <a:t>3. Tipe Data Formula</a:t>
            </a:r>
          </a:p>
          <a:p>
            <a:endParaRPr lang="id-ID" b="1" dirty="0">
              <a:latin typeface="Batang" pitchFamily="18" charset="-127"/>
              <a:ea typeface="Batang" pitchFamily="18" charset="-127"/>
              <a:cs typeface="Arial"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mph" presetSubtype="0" grpId="0" nodeType="clickEffect">
                                  <p:stCondLst>
                                    <p:cond delay="0"/>
                                  </p:stCondLst>
                                  <p:childTnLst>
                                    <p:set>
                                      <p:cBhvr override="childStyle">
                                        <p:cTn id="10" dur="indefinite"/>
                                        <p:tgtEl>
                                          <p:spTgt spid="3">
                                            <p:txEl>
                                              <p:pRg st="0" end="0"/>
                                            </p:txEl>
                                          </p:spTgt>
                                        </p:tgtEl>
                                        <p:attrNameLst>
                                          <p:attrName>style.fontFamily</p:attrName>
                                        </p:attrNameLst>
                                      </p:cBhvr>
                                      <p:to>
                                        <p:strVal val="Times New Roman"/>
                                      </p:to>
                                    </p:set>
                                  </p:childTnLst>
                                </p:cTn>
                              </p:par>
                            </p:childTnLst>
                          </p:cTn>
                        </p:par>
                      </p:childTnLst>
                    </p:cTn>
                  </p:par>
                  <p:par>
                    <p:cTn id="11" fill="hold">
                      <p:stCondLst>
                        <p:cond delay="indefinite"/>
                      </p:stCondLst>
                      <p:childTnLst>
                        <p:par>
                          <p:cTn id="12" fill="hold">
                            <p:stCondLst>
                              <p:cond delay="0"/>
                            </p:stCondLst>
                            <p:childTnLst>
                              <p:par>
                                <p:cTn id="13" presetID="2" presetClass="emph" presetSubtype="0" grpId="0" nodeType="clickEffect">
                                  <p:stCondLst>
                                    <p:cond delay="0"/>
                                  </p:stCondLst>
                                  <p:childTnLst>
                                    <p:set>
                                      <p:cBhvr override="childStyle">
                                        <p:cTn id="14" dur="indefinite"/>
                                        <p:tgtEl>
                                          <p:spTgt spid="3">
                                            <p:txEl>
                                              <p:pRg st="1" end="1"/>
                                            </p:txEl>
                                          </p:spTgt>
                                        </p:tgtEl>
                                        <p:attrNameLst>
                                          <p:attrName>style.fontFamily</p:attrName>
                                        </p:attrNameLst>
                                      </p:cBhvr>
                                      <p:to>
                                        <p:strVal val="Times New Roman"/>
                                      </p:to>
                                    </p:set>
                                  </p:childTnLst>
                                </p:cTn>
                              </p:par>
                            </p:childTnLst>
                          </p:cTn>
                        </p:par>
                      </p:childTnLst>
                    </p:cTn>
                  </p:par>
                  <p:par>
                    <p:cTn id="15" fill="hold">
                      <p:stCondLst>
                        <p:cond delay="indefinite"/>
                      </p:stCondLst>
                      <p:childTnLst>
                        <p:par>
                          <p:cTn id="16" fill="hold">
                            <p:stCondLst>
                              <p:cond delay="0"/>
                            </p:stCondLst>
                            <p:childTnLst>
                              <p:par>
                                <p:cTn id="17" presetID="2" presetClass="emph" presetSubtype="0" grpId="0" nodeType="clickEffect">
                                  <p:stCondLst>
                                    <p:cond delay="0"/>
                                  </p:stCondLst>
                                  <p:childTnLst>
                                    <p:set>
                                      <p:cBhvr override="childStyle">
                                        <p:cTn id="18" dur="indefinite"/>
                                        <p:tgtEl>
                                          <p:spTgt spid="3">
                                            <p:txEl>
                                              <p:pRg st="2" end="2"/>
                                            </p:txEl>
                                          </p:spTgt>
                                        </p:tgtEl>
                                        <p:attrNameLst>
                                          <p:attrName>style.fontFamily</p:attrName>
                                        </p:attrNameLst>
                                      </p:cBhvr>
                                      <p:to>
                                        <p:strVal val="Times New Roman"/>
                                      </p:to>
                                    </p:set>
                                  </p:childTnLst>
                                </p:cTn>
                              </p:par>
                            </p:childTnLst>
                          </p:cTn>
                        </p:par>
                      </p:childTnLst>
                    </p:cTn>
                  </p:par>
                  <p:par>
                    <p:cTn id="19" fill="hold">
                      <p:stCondLst>
                        <p:cond delay="indefinite"/>
                      </p:stCondLst>
                      <p:childTnLst>
                        <p:par>
                          <p:cTn id="20" fill="hold">
                            <p:stCondLst>
                              <p:cond delay="0"/>
                            </p:stCondLst>
                            <p:childTnLst>
                              <p:par>
                                <p:cTn id="21" presetID="2" presetClass="emph" presetSubtype="0" grpId="0" nodeType="clickEffect">
                                  <p:stCondLst>
                                    <p:cond delay="0"/>
                                  </p:stCondLst>
                                  <p:childTnLst>
                                    <p:set>
                                      <p:cBhvr override="childStyle">
                                        <p:cTn id="22" dur="indefinite"/>
                                        <p:tgtEl>
                                          <p:spTgt spid="3">
                                            <p:txEl>
                                              <p:pRg st="3" end="3"/>
                                            </p:txEl>
                                          </p:spTgt>
                                        </p:tgtEl>
                                        <p:attrNameLst>
                                          <p:attrName>style.fontFamily</p:attrName>
                                        </p:attrNameLst>
                                      </p:cBhvr>
                                      <p:to>
                                        <p:strVal val="Times New Roman"/>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1"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1"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1"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183880" cy="928694"/>
          </a:xfrm>
        </p:spPr>
        <p:txBody>
          <a:bodyPr>
            <a:noAutofit/>
          </a:bodyPr>
          <a:lstStyle/>
          <a:p>
            <a:pPr algn="ctr"/>
            <a:r>
              <a:rPr lang="id-ID" dirty="0" smtClean="0">
                <a:solidFill>
                  <a:srgbClr val="FFFF00"/>
                </a:solidFill>
                <a:latin typeface="Bradley Hand ITC" pitchFamily="66" charset="0"/>
              </a:rPr>
              <a:t>Menggerakkan Penunjuk Sel (Cell Pointer)</a:t>
            </a:r>
            <a:endParaRPr lang="id-ID" dirty="0">
              <a:solidFill>
                <a:srgbClr val="FFFF00"/>
              </a:solidFill>
              <a:latin typeface="Bradley Hand ITC" pitchFamily="66"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357158" y="1643050"/>
            <a:ext cx="8429684" cy="4327537"/>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2000" fill="hold"/>
                                        <p:tgtEl>
                                          <p:spTgt spid="3074"/>
                                        </p:tgtEl>
                                        <p:attrNameLst>
                                          <p:attrName>ppt_x</p:attrName>
                                        </p:attrNameLst>
                                      </p:cBhvr>
                                      <p:tavLst>
                                        <p:tav tm="0">
                                          <p:val>
                                            <p:strVal val="#ppt_x"/>
                                          </p:val>
                                        </p:tav>
                                        <p:tav tm="100000">
                                          <p:val>
                                            <p:strVal val="#ppt_x"/>
                                          </p:val>
                                        </p:tav>
                                      </p:tavLst>
                                    </p:anim>
                                    <p:anim calcmode="lin" valueType="num">
                                      <p:cBhvr additive="base">
                                        <p:cTn id="13" dur="20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183880" cy="785818"/>
          </a:xfrm>
        </p:spPr>
        <p:txBody>
          <a:bodyPr>
            <a:normAutofit/>
          </a:bodyPr>
          <a:lstStyle/>
          <a:p>
            <a:pPr algn="ctr"/>
            <a:r>
              <a:rPr lang="id-ID" sz="4400" dirty="0" smtClean="0">
                <a:solidFill>
                  <a:srgbClr val="FFC000"/>
                </a:solidFill>
                <a:effectLst>
                  <a:outerShdw blurRad="38100" dist="38100" dir="2700000" algn="tl">
                    <a:srgbClr val="000000">
                      <a:alpha val="43137"/>
                    </a:srgbClr>
                  </a:outerShdw>
                </a:effectLst>
                <a:latin typeface="Kristen ITC" pitchFamily="66" charset="0"/>
                <a:cs typeface="Kalinga" pitchFamily="34" charset="0"/>
              </a:rPr>
              <a:t>Memilih Area Kerja</a:t>
            </a:r>
            <a:endParaRPr lang="id-ID" sz="4400" dirty="0">
              <a:solidFill>
                <a:srgbClr val="FFC000"/>
              </a:solidFill>
              <a:effectLst>
                <a:outerShdw blurRad="38100" dist="38100" dir="2700000" algn="tl">
                  <a:srgbClr val="000000">
                    <a:alpha val="43137"/>
                  </a:srgbClr>
                </a:outerShdw>
              </a:effectLst>
              <a:latin typeface="Kristen ITC" pitchFamily="66" charset="0"/>
              <a:cs typeface="Kalinga" pitchFamily="34" charset="0"/>
            </a:endParaRPr>
          </a:p>
        </p:txBody>
      </p:sp>
      <p:sp>
        <p:nvSpPr>
          <p:cNvPr id="3" name="Content Placeholder 2"/>
          <p:cNvSpPr>
            <a:spLocks noGrp="1"/>
          </p:cNvSpPr>
          <p:nvPr>
            <p:ph idx="1"/>
          </p:nvPr>
        </p:nvSpPr>
        <p:spPr>
          <a:xfrm>
            <a:off x="214282" y="1527064"/>
            <a:ext cx="8643998" cy="4973770"/>
          </a:xfrm>
        </p:spPr>
        <p:txBody>
          <a:bodyPr>
            <a:noAutofit/>
          </a:bodyPr>
          <a:lstStyle/>
          <a:p>
            <a:pPr>
              <a:buNone/>
            </a:pPr>
            <a:r>
              <a:rPr lang="id-ID" sz="1900" dirty="0" smtClean="0">
                <a:latin typeface="Batang" pitchFamily="18" charset="-127"/>
                <a:ea typeface="Batang" pitchFamily="18" charset="-127"/>
              </a:rPr>
              <a:t>1. Memilih Sel</a:t>
            </a:r>
          </a:p>
          <a:p>
            <a:pPr>
              <a:buNone/>
            </a:pPr>
            <a:r>
              <a:rPr lang="id-ID" sz="1900" dirty="0" smtClean="0">
                <a:latin typeface="Batang" pitchFamily="18" charset="-127"/>
                <a:ea typeface="Batang" pitchFamily="18" charset="-127"/>
              </a:rPr>
              <a:t>	Memilih sel cukup dengan meng-klik pada sel yang dituju. (lihat pembahasan sebelumnya)</a:t>
            </a:r>
          </a:p>
          <a:p>
            <a:pPr>
              <a:buNone/>
            </a:pPr>
            <a:r>
              <a:rPr lang="id-ID" sz="1900" dirty="0" smtClean="0">
                <a:latin typeface="Batang" pitchFamily="18" charset="-127"/>
                <a:ea typeface="Batang" pitchFamily="18" charset="-127"/>
              </a:rPr>
              <a:t>2. Memilih Range</a:t>
            </a:r>
          </a:p>
          <a:p>
            <a:pPr>
              <a:buNone/>
            </a:pPr>
            <a:r>
              <a:rPr lang="id-ID" sz="1900" dirty="0" smtClean="0">
                <a:latin typeface="Batang" pitchFamily="18" charset="-127"/>
                <a:ea typeface="Batang" pitchFamily="18" charset="-127"/>
              </a:rPr>
              <a:t>	Untuk memilih/mengaktifkan suatu range dapat dilakukan dengan 2 cara, yaitu</a:t>
            </a:r>
          </a:p>
          <a:p>
            <a:pPr>
              <a:buNone/>
            </a:pPr>
            <a:r>
              <a:rPr lang="id-ID" sz="1900" dirty="0" smtClean="0">
                <a:latin typeface="Batang" pitchFamily="18" charset="-127"/>
                <a:ea typeface="Batang" pitchFamily="18" charset="-127"/>
              </a:rPr>
              <a:t>	a. Menggunakan Mouse</a:t>
            </a:r>
          </a:p>
          <a:p>
            <a:pPr marL="627063" indent="-265113">
              <a:buNone/>
            </a:pPr>
            <a:r>
              <a:rPr lang="id-ID" sz="1900" dirty="0" smtClean="0">
                <a:latin typeface="Batang" pitchFamily="18" charset="-127"/>
                <a:ea typeface="Batang" pitchFamily="18" charset="-127"/>
              </a:rPr>
              <a:t>• Klik dan tahan mouse di awal range (Ingat : jangan meng-klik dibagian kanan bawah, karena bagian ini mempunyai fungsi lain)</a:t>
            </a:r>
          </a:p>
          <a:p>
            <a:pPr marL="627063" indent="-265113">
              <a:buNone/>
            </a:pPr>
            <a:r>
              <a:rPr lang="en-US" sz="1900" dirty="0" smtClean="0">
                <a:latin typeface="Batang" pitchFamily="18" charset="-127"/>
                <a:ea typeface="Batang" pitchFamily="18" charset="-127"/>
              </a:rPr>
              <a:t>• </a:t>
            </a:r>
            <a:r>
              <a:rPr lang="en-US" sz="1900" dirty="0" err="1" smtClean="0">
                <a:latin typeface="Batang" pitchFamily="18" charset="-127"/>
                <a:ea typeface="Batang" pitchFamily="18" charset="-127"/>
              </a:rPr>
              <a:t>Geser</a:t>
            </a:r>
            <a:r>
              <a:rPr lang="en-US" sz="1900" dirty="0" smtClean="0">
                <a:latin typeface="Batang" pitchFamily="18" charset="-127"/>
                <a:ea typeface="Batang" pitchFamily="18" charset="-127"/>
              </a:rPr>
              <a:t> mouse </a:t>
            </a:r>
            <a:r>
              <a:rPr lang="en-US" sz="1900" dirty="0" err="1" smtClean="0">
                <a:latin typeface="Batang" pitchFamily="18" charset="-127"/>
                <a:ea typeface="Batang" pitchFamily="18" charset="-127"/>
              </a:rPr>
              <a:t>sampai</a:t>
            </a:r>
            <a:r>
              <a:rPr lang="en-US" sz="1900" dirty="0" smtClean="0">
                <a:latin typeface="Batang" pitchFamily="18" charset="-127"/>
                <a:ea typeface="Batang" pitchFamily="18" charset="-127"/>
              </a:rPr>
              <a:t> </a:t>
            </a:r>
            <a:r>
              <a:rPr lang="en-US" sz="1900" dirty="0" err="1" smtClean="0">
                <a:latin typeface="Batang" pitchFamily="18" charset="-127"/>
                <a:ea typeface="Batang" pitchFamily="18" charset="-127"/>
              </a:rPr>
              <a:t>ke</a:t>
            </a:r>
            <a:r>
              <a:rPr lang="en-US" sz="1900" dirty="0" smtClean="0">
                <a:latin typeface="Batang" pitchFamily="18" charset="-127"/>
                <a:ea typeface="Batang" pitchFamily="18" charset="-127"/>
              </a:rPr>
              <a:t> </a:t>
            </a:r>
            <a:r>
              <a:rPr lang="en-US" sz="1900" dirty="0" err="1" smtClean="0">
                <a:latin typeface="Batang" pitchFamily="18" charset="-127"/>
                <a:ea typeface="Batang" pitchFamily="18" charset="-127"/>
              </a:rPr>
              <a:t>akhir</a:t>
            </a:r>
            <a:r>
              <a:rPr lang="en-US" sz="1900" dirty="0" smtClean="0">
                <a:latin typeface="Batang" pitchFamily="18" charset="-127"/>
                <a:ea typeface="Batang" pitchFamily="18" charset="-127"/>
              </a:rPr>
              <a:t> range</a:t>
            </a:r>
          </a:p>
          <a:p>
            <a:pPr marL="627063" indent="-265113">
              <a:buNone/>
            </a:pPr>
            <a:r>
              <a:rPr lang="id-ID" sz="1900" dirty="0" smtClean="0">
                <a:latin typeface="Batang" pitchFamily="18" charset="-127"/>
                <a:ea typeface="Batang" pitchFamily="18" charset="-127"/>
              </a:rPr>
              <a:t>• Lepaskan tombol mouse</a:t>
            </a:r>
          </a:p>
          <a:p>
            <a:pPr marL="531813" indent="-265113">
              <a:buNone/>
            </a:pPr>
            <a:r>
              <a:rPr lang="id-ID" sz="1900" dirty="0" smtClean="0">
                <a:latin typeface="Batang" pitchFamily="18" charset="-127"/>
                <a:ea typeface="Batang" pitchFamily="18" charset="-127"/>
              </a:rPr>
              <a:t>b. Menggunakan Keyboard</a:t>
            </a:r>
          </a:p>
          <a:p>
            <a:pPr marL="533400" indent="-171450">
              <a:buNone/>
            </a:pPr>
            <a:r>
              <a:rPr lang="id-ID" sz="1900" dirty="0" smtClean="0">
                <a:latin typeface="Batang" pitchFamily="18" charset="-127"/>
                <a:ea typeface="Batang" pitchFamily="18" charset="-127"/>
              </a:rPr>
              <a:t>• Letakkan penunjuk sel di awal range</a:t>
            </a:r>
          </a:p>
          <a:p>
            <a:pPr marL="533400" indent="-171450">
              <a:buNone/>
            </a:pPr>
            <a:r>
              <a:rPr lang="id-ID" sz="1900" dirty="0" smtClean="0">
                <a:latin typeface="Batang" pitchFamily="18" charset="-127"/>
                <a:ea typeface="Batang" pitchFamily="18" charset="-127"/>
              </a:rPr>
              <a:t>• Tekan tombol SHIFT dan sorot range dengan menggunakan tanda panah.</a:t>
            </a:r>
          </a:p>
          <a:p>
            <a:endParaRPr lang="id-ID" sz="1900" dirty="0" smtClean="0">
              <a:latin typeface="Batang" pitchFamily="18" charset="-127"/>
              <a:ea typeface="Batang" pitchFamily="18" charset="-127"/>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7"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7" presetClass="entr" presetSubtype="4"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183880" cy="857256"/>
          </a:xfrm>
        </p:spPr>
        <p:txBody>
          <a:bodyPr/>
          <a:lstStyle/>
          <a:p>
            <a:pPr algn="ctr"/>
            <a:r>
              <a:rPr lang="id-ID" dirty="0" smtClean="0">
                <a:solidFill>
                  <a:srgbClr val="FFC000"/>
                </a:solidFill>
                <a:effectLst>
                  <a:outerShdw blurRad="38100" dist="38100" dir="2700000" algn="tl">
                    <a:srgbClr val="000000">
                      <a:alpha val="43137"/>
                    </a:srgbClr>
                  </a:outerShdw>
                </a:effectLst>
                <a:latin typeface="Kristen ITC" pitchFamily="66" charset="0"/>
                <a:cs typeface="Kalinga" pitchFamily="34" charset="0"/>
              </a:rPr>
              <a:t>Memilih Area Kerja</a:t>
            </a:r>
            <a:endParaRPr lang="id-ID" dirty="0"/>
          </a:p>
        </p:txBody>
      </p:sp>
      <p:sp>
        <p:nvSpPr>
          <p:cNvPr id="3" name="Content Placeholder 2"/>
          <p:cNvSpPr>
            <a:spLocks noGrp="1"/>
          </p:cNvSpPr>
          <p:nvPr>
            <p:ph idx="1"/>
          </p:nvPr>
        </p:nvSpPr>
        <p:spPr>
          <a:xfrm>
            <a:off x="500034" y="1714488"/>
            <a:ext cx="8183880" cy="4187952"/>
          </a:xfrm>
        </p:spPr>
        <p:txBody>
          <a:bodyPr>
            <a:normAutofit fontScale="85000" lnSpcReduction="10000"/>
          </a:bodyPr>
          <a:lstStyle/>
          <a:p>
            <a:pPr algn="just">
              <a:buNone/>
            </a:pPr>
            <a:r>
              <a:rPr lang="id-ID" i="1" dirty="0" smtClean="0"/>
              <a:t>3. Memilih Baris dan Kolom</a:t>
            </a:r>
          </a:p>
          <a:p>
            <a:pPr algn="just">
              <a:buNone/>
            </a:pPr>
            <a:r>
              <a:rPr lang="id-ID" dirty="0" smtClean="0"/>
              <a:t>	Isi suatu kolom dan baris dapat kita sorot/pilih secara keseluruhan dengan meng-klik di huruf kolom atau nomor baris yang diinginkan. Misalkan kita ingin menyorot seluruh isi kolom A, maka cukup dengan meng-klik huruf A yang teletak dibagian atas. Begitu juga halnya dengan baris. Jika ingin memilih lebih dari satu kolom atau baris yang berdekatan dapat dilakukan dengan cara meng-klik awal kolom/baris (jangan dilepas), geser mouse ke akhir kolom/baris yang dipilih, baru dilepas.</a:t>
            </a:r>
          </a:p>
          <a:p>
            <a:pPr algn="just"/>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t>Memasukkan Data</a:t>
            </a:r>
            <a:endParaRPr lang="id-ID" dirty="0"/>
          </a:p>
        </p:txBody>
      </p:sp>
      <p:sp>
        <p:nvSpPr>
          <p:cNvPr id="3" name="Content Placeholder 2"/>
          <p:cNvSpPr>
            <a:spLocks noGrp="1"/>
          </p:cNvSpPr>
          <p:nvPr>
            <p:ph idx="1"/>
          </p:nvPr>
        </p:nvSpPr>
        <p:spPr/>
        <p:txBody>
          <a:bodyPr>
            <a:normAutofit fontScale="85000" lnSpcReduction="20000"/>
          </a:bodyPr>
          <a:lstStyle/>
          <a:p>
            <a:pPr algn="just">
              <a:buNone/>
            </a:pPr>
            <a:r>
              <a:rPr lang="pt-BR" dirty="0" smtClean="0">
                <a:latin typeface="Bradley Hand ITC" pitchFamily="66" charset="0"/>
              </a:rPr>
              <a:t>Secara umum cara memasukan data ke dalam suatu sel</a:t>
            </a:r>
            <a:r>
              <a:rPr lang="id-ID" dirty="0" smtClean="0">
                <a:latin typeface="Bradley Hand ITC" pitchFamily="66" charset="0"/>
              </a:rPr>
              <a:t> dapat dilakukan sebagai berikut ;</a:t>
            </a:r>
          </a:p>
          <a:p>
            <a:pPr algn="just">
              <a:buNone/>
            </a:pPr>
            <a:r>
              <a:rPr lang="id-ID" dirty="0" smtClean="0">
                <a:latin typeface="Bradley Hand ITC" pitchFamily="66" charset="0"/>
              </a:rPr>
              <a:t>1. Pilih dan klik sel tempat data yang akan dimasukan.</a:t>
            </a:r>
          </a:p>
          <a:p>
            <a:pPr algn="just">
              <a:buNone/>
            </a:pPr>
            <a:r>
              <a:rPr lang="nn-NO" dirty="0" smtClean="0">
                <a:latin typeface="Bradley Hand ITC" pitchFamily="66" charset="0"/>
              </a:rPr>
              <a:t>2. Ketikkan data yang akan dimasukkan.</a:t>
            </a:r>
          </a:p>
          <a:p>
            <a:pPr algn="just">
              <a:buNone/>
            </a:pPr>
            <a:r>
              <a:rPr lang="id-ID" dirty="0" smtClean="0">
                <a:latin typeface="Bradley Hand ITC" pitchFamily="66" charset="0"/>
              </a:rPr>
              <a:t>3. Tekan enter untuk mengakhirinya.</a:t>
            </a:r>
          </a:p>
          <a:p>
            <a:pPr marL="0" indent="266700" algn="just">
              <a:buNone/>
            </a:pPr>
            <a:r>
              <a:rPr lang="id-ID" dirty="0" smtClean="0">
                <a:latin typeface="Bradley Hand ITC" pitchFamily="66" charset="0"/>
              </a:rPr>
              <a:t>	</a:t>
            </a:r>
            <a:r>
              <a:rPr lang="es-ES" dirty="0" err="1" smtClean="0">
                <a:latin typeface="Bradley Hand ITC" pitchFamily="66" charset="0"/>
              </a:rPr>
              <a:t>Kita</a:t>
            </a:r>
            <a:r>
              <a:rPr lang="es-ES" dirty="0" smtClean="0">
                <a:latin typeface="Bradley Hand ITC" pitchFamily="66" charset="0"/>
              </a:rPr>
              <a:t> juga </a:t>
            </a:r>
            <a:r>
              <a:rPr lang="es-ES" dirty="0" err="1" smtClean="0">
                <a:latin typeface="Bradley Hand ITC" pitchFamily="66" charset="0"/>
              </a:rPr>
              <a:t>dapat</a:t>
            </a:r>
            <a:r>
              <a:rPr lang="es-ES" dirty="0" smtClean="0">
                <a:latin typeface="Bradley Hand ITC" pitchFamily="66" charset="0"/>
              </a:rPr>
              <a:t> </a:t>
            </a:r>
            <a:r>
              <a:rPr lang="es-ES" dirty="0" err="1" smtClean="0">
                <a:latin typeface="Bradley Hand ITC" pitchFamily="66" charset="0"/>
              </a:rPr>
              <a:t>menggunakan</a:t>
            </a:r>
            <a:r>
              <a:rPr lang="es-ES" dirty="0" smtClean="0">
                <a:latin typeface="Bradley Hand ITC" pitchFamily="66" charset="0"/>
              </a:rPr>
              <a:t> </a:t>
            </a:r>
            <a:r>
              <a:rPr lang="es-ES" dirty="0" err="1" smtClean="0">
                <a:latin typeface="Bradley Hand ITC" pitchFamily="66" charset="0"/>
              </a:rPr>
              <a:t>tombol</a:t>
            </a:r>
            <a:r>
              <a:rPr lang="es-ES" dirty="0" smtClean="0">
                <a:latin typeface="Bradley Hand ITC" pitchFamily="66" charset="0"/>
              </a:rPr>
              <a:t> </a:t>
            </a:r>
            <a:r>
              <a:rPr lang="es-ES" dirty="0" err="1" smtClean="0">
                <a:latin typeface="Bradley Hand ITC" pitchFamily="66" charset="0"/>
              </a:rPr>
              <a:t>atau</a:t>
            </a:r>
            <a:r>
              <a:rPr lang="es-ES" dirty="0" smtClean="0">
                <a:latin typeface="Bradley Hand ITC" pitchFamily="66" charset="0"/>
              </a:rPr>
              <a:t> </a:t>
            </a:r>
            <a:r>
              <a:rPr lang="es-ES" dirty="0" err="1" smtClean="0">
                <a:latin typeface="Bradley Hand ITC" pitchFamily="66" charset="0"/>
              </a:rPr>
              <a:t>tombol</a:t>
            </a:r>
            <a:r>
              <a:rPr lang="id-ID" dirty="0" smtClean="0">
                <a:latin typeface="Bradley Hand ITC" pitchFamily="66" charset="0"/>
              </a:rPr>
              <a:t> </a:t>
            </a:r>
            <a:r>
              <a:rPr lang="es-ES" dirty="0" err="1" smtClean="0">
                <a:latin typeface="Bradley Hand ITC" pitchFamily="66" charset="0"/>
              </a:rPr>
              <a:t>PgDn</a:t>
            </a:r>
            <a:r>
              <a:rPr lang="es-ES" dirty="0" smtClean="0">
                <a:latin typeface="Bradley Hand ITC" pitchFamily="66" charset="0"/>
              </a:rPr>
              <a:t> dan </a:t>
            </a:r>
            <a:r>
              <a:rPr lang="es-ES" dirty="0" err="1" smtClean="0">
                <a:latin typeface="Bradley Hand ITC" pitchFamily="66" charset="0"/>
              </a:rPr>
              <a:t>PgUp</a:t>
            </a:r>
            <a:r>
              <a:rPr lang="id-ID" dirty="0" smtClean="0">
                <a:latin typeface="Bradley Hand ITC" pitchFamily="66" charset="0"/>
              </a:rPr>
              <a:t> untuk mengakhiri pemasukan data. Untuk mengedit data yang telah dimasukan dapat digunakan tombol fungsi F2 dengan cara mengarahkan penunjuk sel ke sel yang dituju lalu tekan tombol F2, lakukan perbaikan. Gunakan tombol ESC untuk membatalkan pemasukkan data</a:t>
            </a:r>
            <a:endParaRPr lang="id-ID" dirty="0">
              <a:latin typeface="Bradley Hand ITC" pitchFamily="66"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28604"/>
            <a:ext cx="8100000" cy="1404000"/>
          </a:xfrm>
        </p:spPr>
        <p:txBody>
          <a:bodyPr>
            <a:prstTxWarp prst="textStop">
              <a:avLst/>
            </a:prstTxWarp>
            <a:normAutofit/>
          </a:bodyPr>
          <a:lstStyle/>
          <a:p>
            <a:r>
              <a:rPr lang="id-ID" sz="800" dirty="0" smtClean="0">
                <a:ln w="10160">
                  <a:solidFill>
                    <a:schemeClr val="accent1"/>
                  </a:solidFill>
                  <a:prstDash val="solid"/>
                </a:ln>
                <a:solidFill>
                  <a:schemeClr val="accent1">
                    <a:lumMod val="60000"/>
                    <a:lumOff val="40000"/>
                  </a:schemeClr>
                </a:solidFill>
                <a:effectLst>
                  <a:outerShdw blurRad="38100" dist="32000" dir="5400000" algn="tl">
                    <a:srgbClr val="000000">
                      <a:alpha val="30000"/>
                    </a:srgbClr>
                  </a:outerShdw>
                </a:effectLst>
                <a:latin typeface="JasmineUPC" pitchFamily="18" charset="-34"/>
                <a:cs typeface="JasmineUPC" pitchFamily="18" charset="-34"/>
              </a:rPr>
              <a:t>Microsoft Excel (MS-Excel) :</a:t>
            </a:r>
            <a:endParaRPr lang="id-ID" sz="800" dirty="0">
              <a:ln w="10160">
                <a:solidFill>
                  <a:schemeClr val="accent1"/>
                </a:solidFill>
                <a:prstDash val="solid"/>
              </a:ln>
              <a:solidFill>
                <a:schemeClr val="accent1">
                  <a:lumMod val="60000"/>
                  <a:lumOff val="40000"/>
                </a:schemeClr>
              </a:solidFill>
              <a:effectLst>
                <a:outerShdw blurRad="38100" dist="32000" dir="5400000" algn="tl">
                  <a:srgbClr val="000000">
                    <a:alpha val="30000"/>
                  </a:srgbClr>
                </a:outerShdw>
              </a:effectLst>
              <a:latin typeface="JasmineUPC" pitchFamily="18" charset="-34"/>
              <a:cs typeface="JasmineUPC" pitchFamily="18" charset="-34"/>
            </a:endParaRPr>
          </a:p>
        </p:txBody>
      </p:sp>
      <p:sp>
        <p:nvSpPr>
          <p:cNvPr id="6" name="Content Placeholder 5"/>
          <p:cNvSpPr>
            <a:spLocks noGrp="1"/>
          </p:cNvSpPr>
          <p:nvPr>
            <p:ph idx="1"/>
          </p:nvPr>
        </p:nvSpPr>
        <p:spPr>
          <a:xfrm>
            <a:off x="0" y="2000240"/>
            <a:ext cx="8229600" cy="4572000"/>
          </a:xfrm>
        </p:spPr>
        <p:txBody>
          <a:bodyPr>
            <a:normAutofit/>
          </a:bodyPr>
          <a:lstStyle/>
          <a:p>
            <a:pPr algn="just">
              <a:buNone/>
            </a:pPr>
            <a:r>
              <a:rPr lang="id-ID" sz="4400" dirty="0" smtClean="0">
                <a:latin typeface="Book Antiqua" pitchFamily="18" charset="0"/>
                <a:cs typeface="Estrangelo Edessa" pitchFamily="66" charset="0"/>
              </a:rPr>
              <a:t>	Merupakan program aplikasi spreadsheet (lembar kerja elektronik) canggih yang paling populer dan paling banyak digunakan saat ini.</a:t>
            </a:r>
            <a:endParaRPr lang="id-ID" sz="4400" dirty="0">
              <a:latin typeface="Book Antiqua" pitchFamily="18" charset="0"/>
              <a:cs typeface="Estrangelo Edessa" pitchFamily="66"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rgbClr val="FFC000"/>
                </a:solidFill>
              </a:rPr>
              <a:t>Menghapus Data</a:t>
            </a:r>
            <a:endParaRPr lang="id-ID" dirty="0">
              <a:solidFill>
                <a:srgbClr val="FFC000"/>
              </a:solidFill>
            </a:endParaRPr>
          </a:p>
        </p:txBody>
      </p:sp>
      <p:sp>
        <p:nvSpPr>
          <p:cNvPr id="3" name="Content Placeholder 2"/>
          <p:cNvSpPr>
            <a:spLocks noGrp="1"/>
          </p:cNvSpPr>
          <p:nvPr>
            <p:ph idx="1"/>
          </p:nvPr>
        </p:nvSpPr>
        <p:spPr/>
        <p:txBody>
          <a:bodyPr>
            <a:normAutofit/>
          </a:bodyPr>
          <a:lstStyle/>
          <a:p>
            <a:pPr>
              <a:buNone/>
            </a:pPr>
            <a:r>
              <a:rPr lang="id-ID" dirty="0" smtClean="0">
                <a:solidFill>
                  <a:schemeClr val="accent6"/>
                </a:solidFill>
              </a:rPr>
              <a:t>1. Pilih sel atau range yang datanya akan dihapus</a:t>
            </a:r>
          </a:p>
          <a:p>
            <a:pPr algn="just">
              <a:buNone/>
            </a:pPr>
            <a:r>
              <a:rPr lang="id-ID" dirty="0" smtClean="0">
                <a:solidFill>
                  <a:schemeClr val="accent6"/>
                </a:solidFill>
              </a:rPr>
              <a:t>2. Pilih dan Klik menu Edit, Clear, Contents Del atau langsung meng-klik tombol Delete.</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dirty="0" smtClean="0">
                <a:solidFill>
                  <a:schemeClr val="accent6"/>
                </a:solidFill>
              </a:rPr>
              <a:t>Mengatur Lebar Kolom</a:t>
            </a:r>
            <a:endParaRPr lang="id-ID" dirty="0">
              <a:solidFill>
                <a:schemeClr val="accent6"/>
              </a:solidFill>
            </a:endParaRPr>
          </a:p>
        </p:txBody>
      </p:sp>
      <p:sp>
        <p:nvSpPr>
          <p:cNvPr id="3" name="Content Placeholder 2"/>
          <p:cNvSpPr>
            <a:spLocks noGrp="1"/>
          </p:cNvSpPr>
          <p:nvPr>
            <p:ph idx="1"/>
          </p:nvPr>
        </p:nvSpPr>
        <p:spPr>
          <a:xfrm>
            <a:off x="457200" y="1646237"/>
            <a:ext cx="8229600" cy="5211763"/>
          </a:xfrm>
        </p:spPr>
        <p:txBody>
          <a:bodyPr>
            <a:normAutofit fontScale="70000" lnSpcReduction="20000"/>
          </a:bodyPr>
          <a:lstStyle/>
          <a:p>
            <a:pPr>
              <a:buNone/>
            </a:pPr>
            <a:r>
              <a:rPr lang="id-ID" dirty="0" smtClean="0"/>
              <a:t>Ada beberapa metoda yang disediakan oleh Excel 2000, yaitu ;</a:t>
            </a:r>
          </a:p>
          <a:p>
            <a:pPr>
              <a:buNone/>
            </a:pPr>
            <a:r>
              <a:rPr lang="id-ID" dirty="0" smtClean="0"/>
              <a:t>1. Mengubah Lebar Kolom Menjadi Lebar Tertentu</a:t>
            </a:r>
          </a:p>
          <a:p>
            <a:pPr>
              <a:buNone/>
            </a:pPr>
            <a:r>
              <a:rPr lang="id-ID" dirty="0" smtClean="0"/>
              <a:t>Untuk mengubah lebar kolom menjadi lebar tertentu, dapat dilakukan dengan cara ;</a:t>
            </a:r>
          </a:p>
          <a:p>
            <a:pPr>
              <a:buNone/>
            </a:pPr>
            <a:r>
              <a:rPr lang="id-ID" dirty="0" smtClean="0"/>
              <a:t>a. Letakkan Penunjuk sel pada kolom yang akan dirubah, jika kolomnya yang dirubah lebih dari satu kolom, maka sorotlah seluruh kolom yang akan diubah.</a:t>
            </a:r>
          </a:p>
          <a:p>
            <a:pPr>
              <a:buNone/>
            </a:pPr>
            <a:r>
              <a:rPr lang="id-ID" dirty="0" smtClean="0"/>
              <a:t>b. Pilih dan klik menu Format, Column, Width, maka kotak dialog </a:t>
            </a:r>
            <a:r>
              <a:rPr lang="fi-FI" dirty="0" smtClean="0"/>
              <a:t>pengubahan kolom akan ditampilkan, seperti berikut </a:t>
            </a:r>
            <a:endParaRPr lang="id-ID" dirty="0" smtClean="0"/>
          </a:p>
          <a:p>
            <a:pPr>
              <a:buNone/>
            </a:pPr>
            <a:endParaRPr lang="fi-FI" dirty="0" smtClean="0"/>
          </a:p>
          <a:p>
            <a:pPr>
              <a:buNone/>
            </a:pPr>
            <a:endParaRPr lang="id-ID" b="1" dirty="0" smtClean="0"/>
          </a:p>
          <a:p>
            <a:pPr>
              <a:buNone/>
            </a:pPr>
            <a:endParaRPr lang="id-ID" b="1" dirty="0" smtClean="0"/>
          </a:p>
          <a:p>
            <a:pPr>
              <a:buNone/>
            </a:pPr>
            <a:endParaRPr lang="id-ID" b="1" dirty="0" smtClean="0"/>
          </a:p>
          <a:p>
            <a:pPr>
              <a:buNone/>
            </a:pPr>
            <a:endParaRPr lang="id-ID" b="1" dirty="0" smtClean="0"/>
          </a:p>
          <a:p>
            <a:pPr>
              <a:buNone/>
            </a:pPr>
            <a:r>
              <a:rPr lang="id-ID" dirty="0" smtClean="0"/>
              <a:t>c. Pada kotak isian Column Width, ketikkan nilai lebar kolom yang diinginkan.</a:t>
            </a:r>
          </a:p>
          <a:p>
            <a:pPr>
              <a:buNone/>
            </a:pPr>
            <a:r>
              <a:rPr lang="id-ID" dirty="0" smtClean="0"/>
              <a:t>d. Klik OK untuk menutup kotak dialog ini.</a:t>
            </a:r>
            <a:endParaRPr lang="id-ID" dirty="0"/>
          </a:p>
        </p:txBody>
      </p:sp>
      <p:pic>
        <p:nvPicPr>
          <p:cNvPr id="4" name="Picture 2"/>
          <p:cNvPicPr>
            <a:picLocks noChangeAspect="1" noChangeArrowheads="1"/>
          </p:cNvPicPr>
          <p:nvPr/>
        </p:nvPicPr>
        <p:blipFill>
          <a:blip r:embed="rId2"/>
          <a:srcRect/>
          <a:stretch>
            <a:fillRect/>
          </a:stretch>
        </p:blipFill>
        <p:spPr bwMode="auto">
          <a:xfrm>
            <a:off x="2214546" y="4572008"/>
            <a:ext cx="3071834" cy="904875"/>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3"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0"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2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 calcmode="lin" valueType="num">
                                      <p:cBhvr>
                                        <p:cTn id="46" dur="2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47" dur="2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48" dur="20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p:cTn id="53" dur="2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54" dur="2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55" dur="20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Mengatur Lebar Kolom</a:t>
            </a:r>
            <a:endParaRPr lang="id-ID" dirty="0"/>
          </a:p>
        </p:txBody>
      </p:sp>
      <p:sp>
        <p:nvSpPr>
          <p:cNvPr id="3" name="Content Placeholder 2"/>
          <p:cNvSpPr>
            <a:spLocks noGrp="1"/>
          </p:cNvSpPr>
          <p:nvPr>
            <p:ph idx="1"/>
          </p:nvPr>
        </p:nvSpPr>
        <p:spPr>
          <a:xfrm>
            <a:off x="457200" y="1646237"/>
            <a:ext cx="8229600" cy="3997341"/>
          </a:xfrm>
        </p:spPr>
        <p:txBody>
          <a:bodyPr>
            <a:noAutofit/>
          </a:bodyPr>
          <a:lstStyle/>
          <a:p>
            <a:pPr>
              <a:buNone/>
            </a:pPr>
            <a:r>
              <a:rPr lang="id-ID" sz="2600" dirty="0" smtClean="0">
                <a:latin typeface="Centaur" pitchFamily="18" charset="0"/>
              </a:rPr>
              <a:t>2. Mengubah Lebar Kolom Menggunakan Mouse</a:t>
            </a:r>
          </a:p>
          <a:p>
            <a:pPr>
              <a:buNone/>
            </a:pPr>
            <a:r>
              <a:rPr lang="id-ID" sz="2600" dirty="0" smtClean="0">
                <a:latin typeface="Centaur" pitchFamily="18" charset="0"/>
              </a:rPr>
              <a:t>Mengubah lebar kolom dengan Mouse dapat dilakukan lebih cepat dibanding dengan cara diatas. Caranya seperti berikut ini ;</a:t>
            </a:r>
          </a:p>
          <a:p>
            <a:pPr>
              <a:buNone/>
            </a:pPr>
            <a:r>
              <a:rPr lang="sv-SE" sz="2600" dirty="0" smtClean="0">
                <a:latin typeface="Centaur" pitchFamily="18" charset="0"/>
              </a:rPr>
              <a:t>a. Arahkan penunjuk mouse pada batas kanan dari kolom yang akan</a:t>
            </a:r>
            <a:r>
              <a:rPr lang="id-ID" sz="2600" dirty="0" smtClean="0">
                <a:latin typeface="Centaur" pitchFamily="18" charset="0"/>
              </a:rPr>
              <a:t> diubah, sehingga penunjuk mouse berubah bentuk menjadi panah dua arah. Jika ingin mengubah beberapa kolom, sorotlah terlebih dahulu kolom-kolom yang diubah, lalu arahkan penunjuk mouse pada kolom bagian kanan. Ingat : Penunjuk mouse diletakkan disebelah kanan huruf kolom.</a:t>
            </a:r>
          </a:p>
          <a:p>
            <a:pPr>
              <a:buNone/>
            </a:pPr>
            <a:r>
              <a:rPr lang="id-ID" sz="2600" dirty="0" smtClean="0">
                <a:latin typeface="Centaur" pitchFamily="18" charset="0"/>
              </a:rPr>
              <a:t>b. Klik dan geser penunjuk mouse tersebut kekiri ataukekanan sesuai dengan lebar kolom yang diinginkan.</a:t>
            </a:r>
            <a:endParaRPr lang="id-ID" sz="2600" dirty="0">
              <a:latin typeface="Centaur" pitchFamily="18"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30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30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buNone/>
            </a:pPr>
            <a:r>
              <a:rPr lang="id-ID" sz="3200" dirty="0" smtClean="0"/>
              <a:t>1. Arahkan penunjuk mouse pada bagian bawah dari nomor baris yang akan diubah tingginya. Jika lebih dari satu baris, maka sorotlah seluruh nomor baris yang akan diubah tingginya, lalu arahkan penunjuk mouse kebagian paling bawah dari nomor yang akan diubah tersebut.</a:t>
            </a:r>
          </a:p>
          <a:p>
            <a:pPr algn="just">
              <a:buNone/>
            </a:pPr>
            <a:r>
              <a:rPr lang="id-ID" sz="3200" dirty="0" smtClean="0"/>
              <a:t>2. Klik dan geserlah mouse ke atas atau kebawah sesuai dengan tinggi yang inginkan.</a:t>
            </a:r>
            <a:endParaRPr lang="id-ID" sz="3200" dirty="0"/>
          </a:p>
        </p:txBody>
      </p:sp>
      <p:sp>
        <p:nvSpPr>
          <p:cNvPr id="2" name="Title 1"/>
          <p:cNvSpPr>
            <a:spLocks noGrp="1"/>
          </p:cNvSpPr>
          <p:nvPr>
            <p:ph type="title"/>
          </p:nvPr>
        </p:nvSpPr>
        <p:spPr/>
        <p:txBody>
          <a:bodyPr/>
          <a:lstStyle/>
          <a:p>
            <a:pPr algn="ctr"/>
            <a:r>
              <a:rPr lang="id-ID" b="1" dirty="0" smtClean="0">
                <a:solidFill>
                  <a:schemeClr val="accent4"/>
                </a:solidFill>
                <a:latin typeface="Kristen ITC" pitchFamily="66" charset="0"/>
              </a:rPr>
              <a:t>Mengatur Tinggi Baris</a:t>
            </a:r>
            <a:endParaRPr lang="id-ID" dirty="0">
              <a:solidFill>
                <a:schemeClr val="accent4"/>
              </a:solidFill>
              <a:latin typeface="Kristen ITC" pitchFamily="66"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sv-SE" dirty="0" smtClean="0">
                <a:solidFill>
                  <a:schemeClr val="accent3">
                    <a:lumMod val="20000"/>
                    <a:lumOff val="80000"/>
                  </a:schemeClr>
                </a:solidFill>
              </a:rPr>
              <a:t>Membuka lembar kerja baru dapat dilakukan seperti berikut </a:t>
            </a:r>
          </a:p>
          <a:p>
            <a:pPr>
              <a:buNone/>
            </a:pPr>
            <a:r>
              <a:rPr lang="id-ID" dirty="0" smtClean="0">
                <a:solidFill>
                  <a:schemeClr val="accent3">
                    <a:lumMod val="20000"/>
                    <a:lumOff val="80000"/>
                  </a:schemeClr>
                </a:solidFill>
              </a:rPr>
              <a:t>1. Pilih dan klik menu File, New atau tekan Ctrl+N, sehingga muncul kotak dialog membuka lembar kerja.</a:t>
            </a:r>
          </a:p>
          <a:p>
            <a:pPr>
              <a:buNone/>
            </a:pPr>
            <a:r>
              <a:rPr lang="id-ID" dirty="0" smtClean="0">
                <a:solidFill>
                  <a:schemeClr val="accent3">
                    <a:lumMod val="20000"/>
                    <a:lumOff val="80000"/>
                  </a:schemeClr>
                </a:solidFill>
              </a:rPr>
              <a:t>2. Pada kotak dialog tersebut, klik Tab General dan pilih icon workbook.</a:t>
            </a:r>
          </a:p>
          <a:p>
            <a:pPr>
              <a:buNone/>
            </a:pPr>
            <a:r>
              <a:rPr lang="id-ID" dirty="0" smtClean="0">
                <a:solidFill>
                  <a:schemeClr val="accent3">
                    <a:lumMod val="20000"/>
                    <a:lumOff val="80000"/>
                  </a:schemeClr>
                </a:solidFill>
              </a:rPr>
              <a:t>3. Klik OK untuk menutup kotak dialog ini.</a:t>
            </a:r>
          </a:p>
          <a:p>
            <a:pPr>
              <a:buNone/>
            </a:pPr>
            <a:r>
              <a:rPr lang="id-ID" dirty="0" smtClean="0">
                <a:solidFill>
                  <a:schemeClr val="accent3">
                    <a:lumMod val="20000"/>
                    <a:lumOff val="80000"/>
                  </a:schemeClr>
                </a:solidFill>
              </a:rPr>
              <a:t>	</a:t>
            </a:r>
            <a:r>
              <a:rPr lang="sv-SE" dirty="0" smtClean="0">
                <a:solidFill>
                  <a:schemeClr val="accent3">
                    <a:lumMod val="20000"/>
                    <a:lumOff val="80000"/>
                  </a:schemeClr>
                </a:solidFill>
              </a:rPr>
              <a:t>Disamping cara diatas, kita juga bisa membuka lembar kerja dengan meng-klik</a:t>
            </a:r>
            <a:r>
              <a:rPr lang="id-ID" dirty="0" smtClean="0">
                <a:solidFill>
                  <a:schemeClr val="accent3">
                    <a:lumMod val="20000"/>
                    <a:lumOff val="80000"/>
                  </a:schemeClr>
                </a:solidFill>
              </a:rPr>
              <a:t> Icon New  yang terdapat toolbars standar. Cara ini lebih efektif dan cepat dibanding dengan cara diatas.</a:t>
            </a:r>
            <a:endParaRPr lang="id-ID" dirty="0">
              <a:solidFill>
                <a:schemeClr val="accent3">
                  <a:lumMod val="20000"/>
                  <a:lumOff val="80000"/>
                </a:schemeClr>
              </a:solidFill>
            </a:endParaRPr>
          </a:p>
        </p:txBody>
      </p:sp>
      <p:sp>
        <p:nvSpPr>
          <p:cNvPr id="3" name="Title 2"/>
          <p:cNvSpPr>
            <a:spLocks noGrp="1"/>
          </p:cNvSpPr>
          <p:nvPr>
            <p:ph type="title"/>
          </p:nvPr>
        </p:nvSpPr>
        <p:spPr/>
        <p:txBody>
          <a:bodyPr/>
          <a:lstStyle/>
          <a:p>
            <a:r>
              <a:rPr lang="id-ID" b="1" dirty="0" smtClean="0"/>
              <a:t>Membuka Lembar Kerja Baru</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2">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8"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9" dur="2000"/>
                                        <p:tgtEl>
                                          <p:spTgt spid="2">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2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4" dur="2000"/>
                                        <p:tgtEl>
                                          <p:spTgt spid="2">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2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8"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9" dur="2000"/>
                                        <p:tgtEl>
                                          <p:spTgt spid="2">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2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3" dur="2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4"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id-ID" dirty="0" smtClean="0"/>
              <a:t>1. Pilih dan klik menu File, Open atau tekan Ctrl+O sehingga muncul kota dialog membuka file. Dapat juga dilakukan dengan meng-klik Icon Open</a:t>
            </a:r>
            <a:r>
              <a:rPr lang="sv-SE" dirty="0" smtClean="0"/>
              <a:t> yang terdapat pada toolbars standar.</a:t>
            </a:r>
          </a:p>
          <a:p>
            <a:pPr>
              <a:buNone/>
            </a:pPr>
            <a:r>
              <a:rPr lang="id-ID" dirty="0" smtClean="0"/>
              <a:t>2. Pada tombol daftar pilihan Look In, pilih dan klik folder yang dinginkan.</a:t>
            </a:r>
          </a:p>
          <a:p>
            <a:pPr>
              <a:buNone/>
            </a:pPr>
            <a:r>
              <a:rPr lang="nn-NO" dirty="0" smtClean="0"/>
              <a:t>3. Pada kotak isian File Name ketikan nama file yang akan dibuka, atau klik</a:t>
            </a:r>
            <a:r>
              <a:rPr lang="id-ID" dirty="0" smtClean="0"/>
              <a:t> </a:t>
            </a:r>
            <a:r>
              <a:rPr lang="en-US" dirty="0" err="1" smtClean="0"/>
              <a:t>nama</a:t>
            </a:r>
            <a:r>
              <a:rPr lang="en-US" dirty="0" smtClean="0"/>
              <a:t> file yang </a:t>
            </a:r>
            <a:r>
              <a:rPr lang="en-US" dirty="0" err="1" smtClean="0"/>
              <a:t>terdapat</a:t>
            </a:r>
            <a:r>
              <a:rPr lang="en-US" dirty="0" smtClean="0"/>
              <a:t> </a:t>
            </a:r>
            <a:r>
              <a:rPr lang="en-US" dirty="0" err="1" smtClean="0"/>
              <a:t>kotak</a:t>
            </a:r>
            <a:r>
              <a:rPr lang="en-US" dirty="0" smtClean="0"/>
              <a:t> Look In.</a:t>
            </a:r>
          </a:p>
          <a:p>
            <a:pPr>
              <a:buNone/>
            </a:pPr>
            <a:r>
              <a:rPr lang="id-ID" dirty="0" smtClean="0"/>
              <a:t>4. Klik Open untuk membuka lembar kerja tersebut.a</a:t>
            </a:r>
            <a:endParaRPr lang="id-ID" dirty="0"/>
          </a:p>
        </p:txBody>
      </p:sp>
      <p:sp>
        <p:nvSpPr>
          <p:cNvPr id="3" name="Title 2"/>
          <p:cNvSpPr>
            <a:spLocks noGrp="1"/>
          </p:cNvSpPr>
          <p:nvPr>
            <p:ph type="title"/>
          </p:nvPr>
        </p:nvSpPr>
        <p:spPr/>
        <p:txBody>
          <a:bodyPr>
            <a:normAutofit fontScale="90000"/>
          </a:bodyPr>
          <a:lstStyle/>
          <a:p>
            <a:pPr algn="ctr"/>
            <a:r>
              <a:rPr lang="id-ID" b="1" dirty="0" smtClean="0"/>
              <a:t>Membuka Lembar Kerja Yang Telah Ada</a:t>
            </a:r>
            <a:endParaRPr lang="id-ID" b="1"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id-ID" dirty="0" smtClean="0"/>
              <a:t>Untuk menyimpan lembar kerja, dapat dilakukan dengan cara ;</a:t>
            </a:r>
          </a:p>
          <a:p>
            <a:pPr>
              <a:buNone/>
            </a:pPr>
            <a:r>
              <a:rPr lang="id-ID" dirty="0" smtClean="0"/>
              <a:t>1. Pilih dan klik menu File, Save, sehingga muncuk kotak dialog penyimpan.</a:t>
            </a:r>
          </a:p>
          <a:p>
            <a:pPr>
              <a:buNone/>
            </a:pPr>
            <a:r>
              <a:rPr lang="id-ID" dirty="0" smtClean="0"/>
              <a:t>2. Pada kotak Save In pilih dan klik forder tempat penyimpanan data.</a:t>
            </a:r>
          </a:p>
          <a:p>
            <a:pPr>
              <a:buNone/>
            </a:pPr>
            <a:r>
              <a:rPr lang="id-ID" dirty="0" smtClean="0"/>
              <a:t>3. Pada kotak isian file name ketikkan nama file dari lembar kerja yang akan disimpan.</a:t>
            </a:r>
          </a:p>
          <a:p>
            <a:pPr>
              <a:buNone/>
            </a:pPr>
            <a:r>
              <a:rPr lang="id-ID" dirty="0" smtClean="0"/>
              <a:t>4. Klik Save untuk menyimpan lembar kerja.</a:t>
            </a:r>
          </a:p>
          <a:p>
            <a:pPr marL="273050" indent="-6350">
              <a:buNone/>
            </a:pPr>
            <a:r>
              <a:rPr lang="id-ID" dirty="0" smtClean="0"/>
              <a:t>Setelah melakukan proses diatas, untuk menyimpan selanjutnya dapat dilakukan dengan meng-klik Icon Save yang terdapat pada toolbars standar.</a:t>
            </a:r>
            <a:endParaRPr lang="id-ID" dirty="0"/>
          </a:p>
        </p:txBody>
      </p:sp>
      <p:sp>
        <p:nvSpPr>
          <p:cNvPr id="3" name="Title 2"/>
          <p:cNvSpPr>
            <a:spLocks noGrp="1"/>
          </p:cNvSpPr>
          <p:nvPr>
            <p:ph type="title"/>
          </p:nvPr>
        </p:nvSpPr>
        <p:spPr/>
        <p:txBody>
          <a:bodyPr/>
          <a:lstStyle/>
          <a:p>
            <a:r>
              <a:rPr lang="id-ID" b="1" dirty="0" smtClean="0"/>
              <a:t>Menyimpan Lembar Kerja</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2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1. Pilih dan klik menu File, Save As, sehingga muncul kotak dialog Save As.</a:t>
            </a:r>
          </a:p>
          <a:p>
            <a:pPr>
              <a:buNone/>
            </a:pPr>
            <a:r>
              <a:rPr lang="id-ID" dirty="0" smtClean="0"/>
              <a:t>2. Pada kotak Save In pilih dan klik forder tempat penyimpanan data.</a:t>
            </a:r>
          </a:p>
          <a:p>
            <a:pPr>
              <a:buNone/>
            </a:pPr>
            <a:r>
              <a:rPr lang="id-ID" dirty="0" smtClean="0"/>
              <a:t>3. Pada kotak isian file name ketikkan nama file dari lembar kerja yang akan disimpan.</a:t>
            </a:r>
          </a:p>
          <a:p>
            <a:pPr>
              <a:buNone/>
            </a:pPr>
            <a:r>
              <a:rPr lang="id-ID" dirty="0" smtClean="0"/>
              <a:t>4. Klik Save untuk menyimpan lembar kerja.</a:t>
            </a:r>
            <a:endParaRPr lang="id-ID" dirty="0"/>
          </a:p>
        </p:txBody>
      </p:sp>
      <p:sp>
        <p:nvSpPr>
          <p:cNvPr id="3" name="Title 2"/>
          <p:cNvSpPr>
            <a:spLocks noGrp="1"/>
          </p:cNvSpPr>
          <p:nvPr>
            <p:ph type="title"/>
          </p:nvPr>
        </p:nvSpPr>
        <p:spPr/>
        <p:txBody>
          <a:bodyPr>
            <a:normAutofit fontScale="90000"/>
          </a:bodyPr>
          <a:lstStyle/>
          <a:p>
            <a:pPr algn="ctr"/>
            <a:r>
              <a:rPr lang="sv-SE" b="1" dirty="0" smtClean="0"/>
              <a:t>Menyimpan Lembar Kerja dengan Nama lain</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250" autoRev="1" fill="hold"/>
                                        <p:tgtEl>
                                          <p:spTgt spid="2">
                                            <p:txEl>
                                              <p:pRg st="0" end="0"/>
                                            </p:txEl>
                                          </p:spTgt>
                                        </p:tgtEl>
                                        <p:attrNameLst>
                                          <p:attrName>style.color</p:attrName>
                                        </p:attrNameLst>
                                      </p:cBhvr>
                                      <p:to>
                                        <p:clrVal>
                                          <a:schemeClr val="accent2"/>
                                        </p:clrVal>
                                      </p:to>
                                    </p:set>
                                    <p:set>
                                      <p:cBhvr>
                                        <p:cTn id="7" dur="250" autoRev="1" fill="hold"/>
                                        <p:tgtEl>
                                          <p:spTgt spid="2">
                                            <p:txEl>
                                              <p:pRg st="0" end="0"/>
                                            </p:txEl>
                                          </p:spTgt>
                                        </p:tgtEl>
                                        <p:attrNameLst>
                                          <p:attrName>fillcolor</p:attrName>
                                        </p:attrNameLst>
                                      </p:cBhvr>
                                      <p:to>
                                        <p:clrVal>
                                          <a:schemeClr val="accent2"/>
                                        </p:clrVal>
                                      </p:to>
                                    </p:set>
                                    <p:set>
                                      <p:cBhvr>
                                        <p:cTn id="8" dur="250" autoRev="1" fill="hold"/>
                                        <p:tgtEl>
                                          <p:spTgt spid="2">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grpId="0" nodeType="clickEffect">
                                  <p:stCondLst>
                                    <p:cond delay="0"/>
                                  </p:stCondLst>
                                  <p:iterate type="lt">
                                    <p:tmPct val="10000"/>
                                  </p:iterate>
                                  <p:childTnLst>
                                    <p:set>
                                      <p:cBhvr override="childStyle">
                                        <p:cTn id="12" dur="250" autoRev="1" fill="hold"/>
                                        <p:tgtEl>
                                          <p:spTgt spid="2">
                                            <p:txEl>
                                              <p:pRg st="1" end="1"/>
                                            </p:txEl>
                                          </p:spTgt>
                                        </p:tgtEl>
                                        <p:attrNameLst>
                                          <p:attrName>style.color</p:attrName>
                                        </p:attrNameLst>
                                      </p:cBhvr>
                                      <p:to>
                                        <p:clrVal>
                                          <a:schemeClr val="accent2"/>
                                        </p:clrVal>
                                      </p:to>
                                    </p:set>
                                    <p:set>
                                      <p:cBhvr>
                                        <p:cTn id="13" dur="250" autoRev="1" fill="hold"/>
                                        <p:tgtEl>
                                          <p:spTgt spid="2">
                                            <p:txEl>
                                              <p:pRg st="1" end="1"/>
                                            </p:txEl>
                                          </p:spTgt>
                                        </p:tgtEl>
                                        <p:attrNameLst>
                                          <p:attrName>fillcolor</p:attrName>
                                        </p:attrNameLst>
                                      </p:cBhvr>
                                      <p:to>
                                        <p:clrVal>
                                          <a:schemeClr val="accent2"/>
                                        </p:clrVal>
                                      </p:to>
                                    </p:set>
                                    <p:set>
                                      <p:cBhvr>
                                        <p:cTn id="14" dur="250" autoRev="1" fill="hold"/>
                                        <p:tgtEl>
                                          <p:spTgt spid="2">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grpId="0" nodeType="clickEffect">
                                  <p:stCondLst>
                                    <p:cond delay="0"/>
                                  </p:stCondLst>
                                  <p:iterate type="lt">
                                    <p:tmPct val="10000"/>
                                  </p:iterate>
                                  <p:childTnLst>
                                    <p:set>
                                      <p:cBhvr override="childStyle">
                                        <p:cTn id="18" dur="250" autoRev="1" fill="hold"/>
                                        <p:tgtEl>
                                          <p:spTgt spid="2">
                                            <p:txEl>
                                              <p:pRg st="2" end="2"/>
                                            </p:txEl>
                                          </p:spTgt>
                                        </p:tgtEl>
                                        <p:attrNameLst>
                                          <p:attrName>style.color</p:attrName>
                                        </p:attrNameLst>
                                      </p:cBhvr>
                                      <p:to>
                                        <p:clrVal>
                                          <a:schemeClr val="accent2"/>
                                        </p:clrVal>
                                      </p:to>
                                    </p:set>
                                    <p:set>
                                      <p:cBhvr>
                                        <p:cTn id="19" dur="250" autoRev="1" fill="hold"/>
                                        <p:tgtEl>
                                          <p:spTgt spid="2">
                                            <p:txEl>
                                              <p:pRg st="2" end="2"/>
                                            </p:txEl>
                                          </p:spTgt>
                                        </p:tgtEl>
                                        <p:attrNameLst>
                                          <p:attrName>fillcolor</p:attrName>
                                        </p:attrNameLst>
                                      </p:cBhvr>
                                      <p:to>
                                        <p:clrVal>
                                          <a:schemeClr val="accent2"/>
                                        </p:clrVal>
                                      </p:to>
                                    </p:set>
                                    <p:set>
                                      <p:cBhvr>
                                        <p:cTn id="20" dur="250" autoRev="1" fill="hold"/>
                                        <p:tgtEl>
                                          <p:spTgt spid="2">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0" presetClass="emph" presetSubtype="0" fill="hold" grpId="0" nodeType="clickEffect">
                                  <p:stCondLst>
                                    <p:cond delay="0"/>
                                  </p:stCondLst>
                                  <p:iterate type="lt">
                                    <p:tmPct val="10000"/>
                                  </p:iterate>
                                  <p:childTnLst>
                                    <p:set>
                                      <p:cBhvr override="childStyle">
                                        <p:cTn id="24" dur="250" autoRev="1" fill="hold"/>
                                        <p:tgtEl>
                                          <p:spTgt spid="2">
                                            <p:txEl>
                                              <p:pRg st="3" end="3"/>
                                            </p:txEl>
                                          </p:spTgt>
                                        </p:tgtEl>
                                        <p:attrNameLst>
                                          <p:attrName>style.color</p:attrName>
                                        </p:attrNameLst>
                                      </p:cBhvr>
                                      <p:to>
                                        <p:clrVal>
                                          <a:schemeClr val="accent2"/>
                                        </p:clrVal>
                                      </p:to>
                                    </p:set>
                                    <p:set>
                                      <p:cBhvr>
                                        <p:cTn id="25" dur="250" autoRev="1" fill="hold"/>
                                        <p:tgtEl>
                                          <p:spTgt spid="2">
                                            <p:txEl>
                                              <p:pRg st="3" end="3"/>
                                            </p:txEl>
                                          </p:spTgt>
                                        </p:tgtEl>
                                        <p:attrNameLst>
                                          <p:attrName>fillcolor</p:attrName>
                                        </p:attrNameLst>
                                      </p:cBhvr>
                                      <p:to>
                                        <p:clrVal>
                                          <a:schemeClr val="accent2"/>
                                        </p:clrVal>
                                      </p:to>
                                    </p:set>
                                    <p:set>
                                      <p:cBhvr>
                                        <p:cTn id="26" dur="250" autoRev="1"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Menggunakan Rumus (Formula) dan Fungsi</a:t>
            </a:r>
            <a:endParaRPr lang="id-ID" dirty="0"/>
          </a:p>
        </p:txBody>
      </p:sp>
      <p:pic>
        <p:nvPicPr>
          <p:cNvPr id="5122" name="Picture 2"/>
          <p:cNvPicPr>
            <a:picLocks noGrp="1" noChangeAspect="1" noChangeArrowheads="1"/>
          </p:cNvPicPr>
          <p:nvPr>
            <p:ph idx="1"/>
          </p:nvPr>
        </p:nvPicPr>
        <p:blipFill>
          <a:blip r:embed="rId2"/>
          <a:srcRect/>
          <a:stretch>
            <a:fillRect/>
          </a:stretch>
        </p:blipFill>
        <p:spPr bwMode="auto">
          <a:xfrm>
            <a:off x="857224" y="1500174"/>
            <a:ext cx="7358114" cy="2143140"/>
          </a:xfrm>
          <a:prstGeom prst="rect">
            <a:avLst/>
          </a:prstGeom>
          <a:noFill/>
          <a:ln w="9525">
            <a:noFill/>
            <a:miter lim="800000"/>
            <a:headEnd/>
            <a:tailEnd/>
          </a:ln>
          <a:effectLst/>
        </p:spPr>
      </p:pic>
      <p:sp>
        <p:nvSpPr>
          <p:cNvPr id="5" name="Rectangle 4"/>
          <p:cNvSpPr/>
          <p:nvPr/>
        </p:nvSpPr>
        <p:spPr>
          <a:xfrm>
            <a:off x="642910" y="4071942"/>
            <a:ext cx="8072494" cy="1261884"/>
          </a:xfrm>
          <a:prstGeom prst="rect">
            <a:avLst/>
          </a:prstGeom>
        </p:spPr>
        <p:txBody>
          <a:bodyPr wrap="square">
            <a:spAutoFit/>
          </a:bodyPr>
          <a:lstStyle/>
          <a:p>
            <a:r>
              <a:rPr lang="id-ID" sz="2400" dirty="0" smtClean="0"/>
              <a:t>Proses perhitungan akan dilakukan sesuai dengan derajat urutan dari </a:t>
            </a:r>
            <a:r>
              <a:rPr lang="id-ID" sz="2800" dirty="0" smtClean="0"/>
              <a:t>operator </a:t>
            </a:r>
            <a:r>
              <a:rPr lang="id-ID" sz="2400" dirty="0" smtClean="0"/>
              <a:t>ini, dimulai dari pangkat (^), kali (*), atau bagi (/), tambah (+) atau kurang (-).</a:t>
            </a:r>
            <a:endParaRPr lang="id-ID" sz="2400"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Menulis Rumus</a:t>
            </a:r>
            <a:endParaRPr lang="id-ID" dirty="0"/>
          </a:p>
        </p:txBody>
      </p:sp>
      <p:sp>
        <p:nvSpPr>
          <p:cNvPr id="3" name="Content Placeholder 2"/>
          <p:cNvSpPr>
            <a:spLocks noGrp="1"/>
          </p:cNvSpPr>
          <p:nvPr>
            <p:ph idx="1"/>
          </p:nvPr>
        </p:nvSpPr>
        <p:spPr>
          <a:xfrm>
            <a:off x="457200" y="1600200"/>
            <a:ext cx="8229600" cy="2828932"/>
          </a:xfrm>
        </p:spPr>
        <p:txBody>
          <a:bodyPr/>
          <a:lstStyle/>
          <a:p>
            <a:endParaRPr lang="id-ID" dirty="0"/>
          </a:p>
        </p:txBody>
      </p:sp>
      <p:pic>
        <p:nvPicPr>
          <p:cNvPr id="6146" name="Picture 2"/>
          <p:cNvPicPr>
            <a:picLocks noChangeAspect="1" noChangeArrowheads="1"/>
          </p:cNvPicPr>
          <p:nvPr/>
        </p:nvPicPr>
        <p:blipFill>
          <a:blip r:embed="rId2"/>
          <a:srcRect/>
          <a:stretch>
            <a:fillRect/>
          </a:stretch>
        </p:blipFill>
        <p:spPr bwMode="auto">
          <a:xfrm>
            <a:off x="500034" y="1571612"/>
            <a:ext cx="8286808" cy="285750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2"/>
                                        </p:tgtEl>
                                        <p:attrNameLst>
                                          <p:attrName>style.color</p:attrName>
                                        </p:attrNameLst>
                                      </p:cBhvr>
                                      <p:by>
                                        <p:hsl h="-7200000" s="0" l="0"/>
                                      </p:by>
                                    </p:animClr>
                                    <p:animClr clrSpc="hsl">
                                      <p:cBhvr>
                                        <p:cTn id="7" dur="500" fill="hold"/>
                                        <p:tgtEl>
                                          <p:spTgt spid="2"/>
                                        </p:tgtEl>
                                        <p:attrNameLst>
                                          <p:attrName>fillcolor</p:attrName>
                                        </p:attrNameLst>
                                      </p:cBhvr>
                                      <p:by>
                                        <p:hsl h="-7200000" s="0" l="0"/>
                                      </p:by>
                                    </p:animClr>
                                    <p:animClr clrSpc="hsl">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3000" tmFilter="0, 0; .2, .5; .8, .5; 1, 0"/>
                                        <p:tgtEl>
                                          <p:spTgt spid="6146"/>
                                        </p:tgtEl>
                                      </p:cBhvr>
                                    </p:animEffect>
                                    <p:animScale>
                                      <p:cBhvr>
                                        <p:cTn id="14" dur="1500"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357158" y="1928802"/>
            <a:ext cx="8229600" cy="4572000"/>
          </a:xfrm>
        </p:spPr>
        <p:txBody>
          <a:bodyPr>
            <a:noAutofit/>
          </a:bodyPr>
          <a:lstStyle/>
          <a:p>
            <a:pPr algn="just">
              <a:buNone/>
            </a:pPr>
            <a:r>
              <a:rPr lang="id-ID" sz="3200" dirty="0" smtClean="0">
                <a:latin typeface="Book Antiqua" pitchFamily="18" charset="0"/>
              </a:rPr>
              <a:t>	Merupakan pengembangan dari excel versi sebelumnya yang lebih ditingkatkan fungsinya dan dikonsentrasikan agar spreadsheet ini lebih familiar (mudah dipakai), lebih fleksibel, lebih mudah diintegrasikan dengan program office lainnya dan yang tak kalah penting adalah kemampuan untuk langsung berhubungan dengan internet.</a:t>
            </a:r>
          </a:p>
        </p:txBody>
      </p:sp>
      <p:sp>
        <p:nvSpPr>
          <p:cNvPr id="4" name="Rectangle 3"/>
          <p:cNvSpPr/>
          <p:nvPr/>
        </p:nvSpPr>
        <p:spPr>
          <a:xfrm>
            <a:off x="785786" y="357166"/>
            <a:ext cx="6734111" cy="923330"/>
          </a:xfrm>
          <a:prstGeom prst="rect">
            <a:avLst/>
          </a:prstGeom>
          <a:noFill/>
        </p:spPr>
        <p:txBody>
          <a:bodyPr wrap="square" lIns="91440" tIns="45720" rIns="91440" bIns="45720">
            <a:spAutoFit/>
          </a:bodyPr>
          <a:lstStyle/>
          <a:p>
            <a:pPr algn="ctr"/>
            <a:endParaRPr lang="id-ID"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Rectangle 4"/>
          <p:cNvSpPr/>
          <p:nvPr/>
        </p:nvSpPr>
        <p:spPr>
          <a:xfrm>
            <a:off x="0" y="285728"/>
            <a:ext cx="8643966" cy="1569660"/>
          </a:xfrm>
          <a:prstGeom prst="rect">
            <a:avLst/>
          </a:prstGeom>
          <a:noFill/>
        </p:spPr>
        <p:txBody>
          <a:bodyPr wrap="square" lIns="91440" tIns="45720" rIns="91440" bIns="45720">
            <a:spAutoFit/>
          </a:bodyPr>
          <a:lstStyle/>
          <a:p>
            <a:pPr algn="ctr"/>
            <a:r>
              <a:rPr lang="id-ID" sz="9600" b="1" dirty="0" smtClean="0">
                <a:ln w="19050">
                  <a:solidFill>
                    <a:schemeClr val="tx2">
                      <a:tint val="1000"/>
                    </a:schemeClr>
                  </a:solidFill>
                  <a:prstDash val="solid"/>
                </a:ln>
                <a:solidFill>
                  <a:schemeClr val="accent1">
                    <a:lumMod val="60000"/>
                    <a:lumOff val="40000"/>
                  </a:schemeClr>
                </a:solidFill>
                <a:effectLst>
                  <a:glow rad="139700">
                    <a:schemeClr val="tx1">
                      <a:lumMod val="75000"/>
                      <a:alpha val="40000"/>
                    </a:schemeClr>
                  </a:glow>
                  <a:outerShdw blurRad="50800" dist="38100" dir="8100000" algn="tr" rotWithShape="0">
                    <a:prstClr val="black">
                      <a:alpha val="40000"/>
                    </a:prstClr>
                  </a:outerShdw>
                  <a:reflection blurRad="6350" stA="60000" endA="900" endPos="58000" dir="5400000" sy="-100000" algn="bl" rotWithShape="0"/>
                </a:effectLst>
                <a:latin typeface="Curlz MT" pitchFamily="82" charset="0"/>
              </a:rPr>
              <a:t>Excel 2000</a:t>
            </a:r>
            <a:endParaRPr lang="id-ID" sz="9600" b="1" dirty="0">
              <a:ln w="19050">
                <a:solidFill>
                  <a:schemeClr val="tx2">
                    <a:tint val="1000"/>
                  </a:schemeClr>
                </a:solidFill>
                <a:prstDash val="solid"/>
              </a:ln>
              <a:solidFill>
                <a:schemeClr val="accent1">
                  <a:lumMod val="60000"/>
                  <a:lumOff val="40000"/>
                </a:schemeClr>
              </a:solidFill>
              <a:effectLst>
                <a:glow rad="139700">
                  <a:schemeClr val="tx1">
                    <a:lumMod val="75000"/>
                    <a:alpha val="40000"/>
                  </a:schemeClr>
                </a:glow>
                <a:outerShdw blurRad="50800" dist="38100" dir="8100000" algn="tr" rotWithShape="0">
                  <a:prstClr val="black">
                    <a:alpha val="40000"/>
                  </a:prstClr>
                </a:outerShdw>
                <a:reflection blurRad="6350" stA="60000" endA="900" endPos="58000" dir="5400000" sy="-100000" algn="bl" rotWithShape="0"/>
              </a:effectLst>
              <a:latin typeface="Curlz MT" pitchFamily="82"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Menggunakan Fungsi</a:t>
            </a:r>
            <a:endParaRPr lang="id-ID" dirty="0"/>
          </a:p>
        </p:txBody>
      </p:sp>
      <p:sp>
        <p:nvSpPr>
          <p:cNvPr id="3" name="Content Placeholder 2"/>
          <p:cNvSpPr>
            <a:spLocks noGrp="1"/>
          </p:cNvSpPr>
          <p:nvPr>
            <p:ph idx="1"/>
          </p:nvPr>
        </p:nvSpPr>
        <p:spPr/>
        <p:txBody>
          <a:bodyPr>
            <a:normAutofit/>
          </a:bodyPr>
          <a:lstStyle/>
          <a:p>
            <a:pPr>
              <a:buNone/>
            </a:pPr>
            <a:r>
              <a:rPr lang="id-ID" dirty="0" smtClean="0"/>
              <a:t>Cara menulis fungsi</a:t>
            </a:r>
          </a:p>
          <a:p>
            <a:pPr>
              <a:buNone/>
            </a:pPr>
            <a:r>
              <a:rPr lang="id-ID" dirty="0" smtClean="0"/>
              <a:t>1. Menulis fungsi secara langsung (manual)</a:t>
            </a:r>
          </a:p>
          <a:p>
            <a:pPr>
              <a:buNone/>
            </a:pPr>
            <a:r>
              <a:rPr lang="id-ID" dirty="0" smtClean="0"/>
              <a:t>a. Letakkan penunjuk sel pada sel tempat hasil fungsi akan ditampilkan </a:t>
            </a:r>
            <a:r>
              <a:rPr lang="pt-BR" dirty="0" smtClean="0"/>
              <a:t>pada contoh diatas sel C6)</a:t>
            </a:r>
          </a:p>
          <a:p>
            <a:pPr>
              <a:buNone/>
            </a:pPr>
            <a:r>
              <a:rPr lang="id-ID" dirty="0" smtClean="0"/>
              <a:t>b. Ketikkan =SUM(C4:C5)</a:t>
            </a:r>
          </a:p>
          <a:p>
            <a:pPr>
              <a:buNone/>
            </a:pPr>
            <a:r>
              <a:rPr lang="id-ID" dirty="0" smtClean="0"/>
              <a:t>c. Tekan tombol enter untuk memprosesnya. Catt. SUM(C4:C5), SUM adalah fungsi untuk penjumlahan dan (C4:C5) adalah argumen berupa alamat sel.</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chemeClr val="tx2">
                    <a:lumMod val="20000"/>
                    <a:lumOff val="80000"/>
                  </a:schemeClr>
                </a:solidFill>
              </a:rPr>
              <a:t>Mengenal Fungsi yang sering digunakan</a:t>
            </a:r>
            <a:endParaRPr lang="id-ID" dirty="0">
              <a:solidFill>
                <a:schemeClr val="tx2">
                  <a:lumMod val="20000"/>
                  <a:lumOff val="80000"/>
                </a:schemeClr>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1500187" y="1968500"/>
            <a:ext cx="6143625" cy="3971925"/>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2000" fill="hold"/>
                                        <p:tgtEl>
                                          <p:spTgt spid="9218"/>
                                        </p:tgtEl>
                                        <p:attrNameLst>
                                          <p:attrName>ppt_x</p:attrName>
                                        </p:attrNameLst>
                                      </p:cBhvr>
                                      <p:tavLst>
                                        <p:tav tm="0">
                                          <p:val>
                                            <p:strVal val="#ppt_x"/>
                                          </p:val>
                                        </p:tav>
                                        <p:tav tm="100000">
                                          <p:val>
                                            <p:strVal val="#ppt_x"/>
                                          </p:val>
                                        </p:tav>
                                      </p:tavLst>
                                    </p:anim>
                                    <p:anim calcmode="lin" valueType="num">
                                      <p:cBhvr additive="base">
                                        <p:cTn id="13" dur="20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400" b="1" dirty="0" smtClean="0">
                <a:solidFill>
                  <a:schemeClr val="tx2">
                    <a:lumMod val="20000"/>
                    <a:lumOff val="80000"/>
                  </a:schemeClr>
                </a:solidFill>
                <a:latin typeface="Bradley Hand ITC" pitchFamily="66" charset="0"/>
              </a:rPr>
              <a:t>Mengenal Fungsi yang sering digunakan</a:t>
            </a:r>
            <a:endParaRPr lang="id-ID" sz="4400" b="1" dirty="0">
              <a:latin typeface="Bradley Hand ITC" pitchFamily="66" charset="0"/>
            </a:endParaRPr>
          </a:p>
        </p:txBody>
      </p:sp>
      <p:sp>
        <p:nvSpPr>
          <p:cNvPr id="3" name="Content Placeholder 2"/>
          <p:cNvSpPr>
            <a:spLocks noGrp="1"/>
          </p:cNvSpPr>
          <p:nvPr>
            <p:ph idx="1"/>
          </p:nvPr>
        </p:nvSpPr>
        <p:spPr/>
        <p:txBody>
          <a:bodyPr>
            <a:normAutofit fontScale="77500" lnSpcReduction="20000"/>
          </a:bodyPr>
          <a:lstStyle/>
          <a:p>
            <a:pPr algn="just">
              <a:lnSpc>
                <a:spcPct val="120000"/>
              </a:lnSpc>
              <a:buNone/>
            </a:pPr>
            <a:r>
              <a:rPr lang="id-ID" dirty="0" smtClean="0"/>
              <a:t>1. Fungsi Average(…)</a:t>
            </a:r>
          </a:p>
          <a:p>
            <a:pPr algn="just">
              <a:lnSpc>
                <a:spcPct val="120000"/>
              </a:lnSpc>
              <a:buNone/>
            </a:pPr>
            <a:r>
              <a:rPr lang="id-ID" dirty="0" smtClean="0"/>
              <a:t>	Fungsi ini digunakan untuk mencari nilai rata-rata dari sekumpulan data(range). Bentuk umum penulisannya adalah ;</a:t>
            </a:r>
          </a:p>
          <a:p>
            <a:pPr algn="just">
              <a:lnSpc>
                <a:spcPct val="120000"/>
              </a:lnSpc>
              <a:buNone/>
            </a:pPr>
            <a:r>
              <a:rPr lang="id-ID" b="1" dirty="0" smtClean="0"/>
              <a:t>	</a:t>
            </a:r>
            <a:r>
              <a:rPr lang="en-US" b="1" dirty="0" smtClean="0"/>
              <a:t>=AVERAGE(number1,number1,…), </a:t>
            </a:r>
            <a:r>
              <a:rPr lang="en-US" b="1" dirty="0" err="1" smtClean="0"/>
              <a:t>dimana</a:t>
            </a:r>
            <a:r>
              <a:rPr lang="en-US" b="1" dirty="0" smtClean="0"/>
              <a:t> number1, number2, </a:t>
            </a:r>
            <a:r>
              <a:rPr lang="en-US" b="1" dirty="0" err="1" smtClean="0"/>
              <a:t>dan</a:t>
            </a:r>
            <a:r>
              <a:rPr lang="id-ID" b="1" dirty="0" smtClean="0"/>
              <a:t> </a:t>
            </a:r>
            <a:r>
              <a:rPr lang="id-ID" dirty="0" smtClean="0"/>
              <a:t>seterusnya adalah range data yang akan dicari nilai rata-ratanya. Untuk </a:t>
            </a:r>
            <a:r>
              <a:rPr lang="fi-FI" dirty="0" smtClean="0"/>
              <a:t>mengisi nilai rata-rata pada contoh diatas, maka rumusnya adalah</a:t>
            </a:r>
            <a:r>
              <a:rPr lang="id-ID" dirty="0" smtClean="0"/>
              <a:t> =AVERAGE(E8:G8) kemudian tekan tombol enter. Hal yang sama juga bisa dilakukan untuk mengisi sel i8 INGAT posisi penunjuk sel harus berada pada sel i8 sebelum perintah tersebut dilaksanakan.</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40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p:txBody>
          <a:bodyPr>
            <a:normAutofit/>
          </a:bodyPr>
          <a:lstStyle/>
          <a:p>
            <a:pPr>
              <a:buNone/>
            </a:pPr>
            <a:r>
              <a:rPr lang="id-ID" sz="2800" dirty="0" smtClean="0"/>
              <a:t>2. Fungsi Logika IF(…)</a:t>
            </a:r>
          </a:p>
          <a:p>
            <a:pPr algn="just">
              <a:buNone/>
            </a:pPr>
            <a:r>
              <a:rPr lang="nn-NO" sz="2800" dirty="0" smtClean="0"/>
              <a:t>Fungsi ini digunakan jika data yang</a:t>
            </a:r>
            <a:r>
              <a:rPr lang="id-ID" sz="2800" dirty="0" smtClean="0"/>
              <a:t> </a:t>
            </a:r>
            <a:r>
              <a:rPr lang="nn-NO" sz="2800" dirty="0" smtClean="0"/>
              <a:t>dimasukkan mempunyai kondisi</a:t>
            </a:r>
            <a:r>
              <a:rPr lang="id-ID" sz="2800" dirty="0" smtClean="0"/>
              <a:t> tertentu. Misalnya, jika nilai sel A1=1, maka asilnya 2, jika tidak, maka akan bernilai 0. Biasanya fungsi ini dibantu oleh operator relasi (pembanding) seperti berikut ;</a:t>
            </a:r>
            <a:endParaRPr lang="id-ID" sz="2800" dirty="0"/>
          </a:p>
        </p:txBody>
      </p:sp>
      <p:pic>
        <p:nvPicPr>
          <p:cNvPr id="1026" name="Picture 2"/>
          <p:cNvPicPr>
            <a:picLocks noChangeAspect="1" noChangeArrowheads="1"/>
          </p:cNvPicPr>
          <p:nvPr/>
        </p:nvPicPr>
        <p:blipFill>
          <a:blip r:embed="rId2"/>
          <a:srcRect/>
          <a:stretch>
            <a:fillRect/>
          </a:stretch>
        </p:blipFill>
        <p:spPr bwMode="auto">
          <a:xfrm>
            <a:off x="2000232" y="5086350"/>
            <a:ext cx="4714908" cy="177165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to="" calcmode="lin" valueType="num">
                                      <p:cBhvr>
                                        <p:cTn id="1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40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p:txBody>
          <a:bodyPr>
            <a:normAutofit/>
          </a:bodyPr>
          <a:lstStyle/>
          <a:p>
            <a:pPr>
              <a:buNone/>
            </a:pPr>
            <a:r>
              <a:rPr lang="id-ID" sz="2800" dirty="0" smtClean="0"/>
              <a:t>Bentuk umum penulisan fungsi ini adalah ;</a:t>
            </a:r>
          </a:p>
          <a:p>
            <a:pPr>
              <a:buNone/>
            </a:pPr>
            <a:r>
              <a:rPr lang="id-ID" sz="2800" b="1" dirty="0" smtClean="0"/>
              <a:t>=IF(logical_test,value_if_true,value_if_false),</a:t>
            </a:r>
            <a:endParaRPr lang="id-ID" sz="2800" dirty="0"/>
          </a:p>
        </p:txBody>
      </p:sp>
      <p:pic>
        <p:nvPicPr>
          <p:cNvPr id="2050" name="Picture 2"/>
          <p:cNvPicPr>
            <a:picLocks noChangeAspect="1" noChangeArrowheads="1"/>
          </p:cNvPicPr>
          <p:nvPr/>
        </p:nvPicPr>
        <p:blipFill>
          <a:blip r:embed="rId2"/>
          <a:srcRect/>
          <a:stretch>
            <a:fillRect/>
          </a:stretch>
        </p:blipFill>
        <p:spPr bwMode="auto">
          <a:xfrm>
            <a:off x="357158" y="2933700"/>
            <a:ext cx="7715304" cy="1495432"/>
          </a:xfrm>
          <a:prstGeom prst="rect">
            <a:avLst/>
          </a:prstGeom>
          <a:noFill/>
          <a:ln w="9525">
            <a:noFill/>
            <a:miter lim="800000"/>
            <a:headEnd/>
            <a:tailEnd/>
          </a:ln>
          <a:effectLst/>
        </p:spPr>
      </p:pic>
      <p:sp>
        <p:nvSpPr>
          <p:cNvPr id="5" name="Rectangle 4"/>
          <p:cNvSpPr/>
          <p:nvPr/>
        </p:nvSpPr>
        <p:spPr>
          <a:xfrm>
            <a:off x="428596" y="4826675"/>
            <a:ext cx="8072494" cy="1200329"/>
          </a:xfrm>
          <a:prstGeom prst="rect">
            <a:avLst/>
          </a:prstGeom>
        </p:spPr>
        <p:txBody>
          <a:bodyPr wrap="square">
            <a:spAutoFit/>
          </a:bodyPr>
          <a:lstStyle/>
          <a:p>
            <a:r>
              <a:rPr lang="id-ID" dirty="0" smtClean="0"/>
              <a:t>Kolom keterangan diisi dengan ketentuan, jika status sama dengan K,</a:t>
            </a:r>
          </a:p>
          <a:p>
            <a:r>
              <a:rPr lang="sv-SE" dirty="0" smtClean="0"/>
              <a:t>maka keterangannya KAWIN, jika tidak, maka keterangan berisi TIDAK</a:t>
            </a:r>
          </a:p>
          <a:p>
            <a:r>
              <a:rPr lang="id-ID" dirty="0" smtClean="0"/>
              <a:t>KAWIN. Ini dapat diselesaikan dengan rumus =IF(C3=”K”,</a:t>
            </a:r>
          </a:p>
          <a:p>
            <a:r>
              <a:rPr lang="id-ID" dirty="0" smtClean="0"/>
              <a:t>“KAWIN”,”TIDAK KAWIN”).</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p:txBody>
          <a:bodyPr>
            <a:normAutofit fontScale="77500" lnSpcReduction="20000"/>
          </a:bodyPr>
          <a:lstStyle/>
          <a:p>
            <a:pPr marL="0" indent="9525">
              <a:buNone/>
            </a:pPr>
            <a:r>
              <a:rPr lang="id-ID" dirty="0" smtClean="0"/>
              <a:t>3. Fungsi Max(…)</a:t>
            </a:r>
          </a:p>
          <a:p>
            <a:pPr marL="361950" indent="0">
              <a:buNone/>
            </a:pPr>
            <a:r>
              <a:rPr lang="id-ID" dirty="0" smtClean="0"/>
              <a:t>Fungsi ini digunakan untuk mencari nilai tertinggi dari sekumpulan data (range). Bentuk umum penulisannya adalah ;</a:t>
            </a:r>
          </a:p>
          <a:p>
            <a:pPr marL="361950" indent="0">
              <a:buNone/>
            </a:pPr>
            <a:r>
              <a:rPr lang="en-US" b="1" dirty="0" smtClean="0"/>
              <a:t>=MAX(number1,number1,…), </a:t>
            </a:r>
            <a:r>
              <a:rPr lang="en-US" b="1" dirty="0" err="1" smtClean="0"/>
              <a:t>dimana</a:t>
            </a:r>
            <a:r>
              <a:rPr lang="en-US" b="1" dirty="0" smtClean="0"/>
              <a:t> number1, number2, </a:t>
            </a:r>
            <a:r>
              <a:rPr lang="en-US" b="1" dirty="0" err="1" smtClean="0"/>
              <a:t>dan</a:t>
            </a:r>
            <a:r>
              <a:rPr lang="id-ID" dirty="0" smtClean="0"/>
              <a:t>seterusnya adalah range data numerik) yang akan dicari nilai tertingginya. Untuk mengisi sel H16 pada contoh diatas, maka rumusnya adalah  MAX(H8:H15)</a:t>
            </a:r>
          </a:p>
          <a:p>
            <a:pPr marL="0" indent="9525">
              <a:buNone/>
            </a:pPr>
            <a:r>
              <a:rPr lang="id-ID" dirty="0" smtClean="0"/>
              <a:t>4. Fungsi Min(…)</a:t>
            </a:r>
          </a:p>
          <a:p>
            <a:pPr marL="361950" indent="9525">
              <a:buNone/>
            </a:pPr>
            <a:r>
              <a:rPr lang="id-ID" dirty="0" smtClean="0"/>
              <a:t>Sama halnya dengan fungsi max, bedanya fungsi min digunakan untuk mencari nilai terendah dari sekumpulan data numerik. Kita dapat mengisi sel H17 dengan rumus </a:t>
            </a:r>
            <a:r>
              <a:rPr lang="id-ID" b="1" dirty="0" smtClean="0"/>
              <a:t>=MIN(H8:H15).</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4)">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4)">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a:xfrm>
            <a:off x="457200" y="1882808"/>
            <a:ext cx="8229600" cy="3760770"/>
          </a:xfrm>
        </p:spPr>
        <p:txBody>
          <a:bodyPr>
            <a:normAutofit fontScale="70000" lnSpcReduction="20000"/>
          </a:bodyPr>
          <a:lstStyle/>
          <a:p>
            <a:pPr>
              <a:buNone/>
            </a:pPr>
            <a:r>
              <a:rPr lang="id-ID" dirty="0" smtClean="0"/>
              <a:t>5. Fungsi Count(…)</a:t>
            </a:r>
          </a:p>
          <a:p>
            <a:pPr marL="447675" indent="-85725">
              <a:buNone/>
            </a:pPr>
            <a:r>
              <a:rPr lang="id-ID" dirty="0" smtClean="0"/>
              <a:t>Fungsi Count digunakan untuk menghitung jumlah data dari suatu range yang kita pilih. Pada contoh diatas, range yang kita pilih adalah (H8:H15). Maka dapat ditulis rumusnya untuk mengisi sel H19 dengan =COUNT(H8:H15).</a:t>
            </a:r>
          </a:p>
          <a:p>
            <a:pPr>
              <a:buNone/>
            </a:pPr>
            <a:r>
              <a:rPr lang="id-ID" dirty="0" smtClean="0"/>
              <a:t>6. Fungsi Sum(…)</a:t>
            </a:r>
          </a:p>
          <a:p>
            <a:pPr marL="447675" indent="9525">
              <a:buNone/>
            </a:pPr>
            <a:r>
              <a:rPr lang="id-ID" dirty="0" smtClean="0"/>
              <a:t>Fungsi SUM digunakan untuk menjumlahkan sekumpulan data pada suatu range. Bentuk umum penulisan fungsi ini adalah </a:t>
            </a:r>
            <a:r>
              <a:rPr lang="en-US" b="1" dirty="0" smtClean="0"/>
              <a:t>=SUM(number1,number2,…). </a:t>
            </a:r>
            <a:r>
              <a:rPr lang="en-US" b="1" dirty="0" err="1" smtClean="0"/>
              <a:t>Dimana</a:t>
            </a:r>
            <a:r>
              <a:rPr lang="en-US" b="1" dirty="0" smtClean="0"/>
              <a:t> number1, number2 </a:t>
            </a:r>
            <a:r>
              <a:rPr lang="en-US" b="1" dirty="0" err="1" smtClean="0"/>
              <a:t>dan</a:t>
            </a:r>
            <a:r>
              <a:rPr lang="id-ID" b="1" dirty="0" smtClean="0"/>
              <a:t> </a:t>
            </a:r>
            <a:r>
              <a:rPr lang="id-ID" dirty="0" smtClean="0"/>
              <a:t>seterusnya adalah range data yang akan dijumlahkan. Lihat pembahasan sebelumnya.</a:t>
            </a:r>
          </a:p>
          <a:p>
            <a:pPr marL="0" indent="9525">
              <a:buNone/>
            </a:pPr>
            <a:r>
              <a:rPr lang="id-ID" dirty="0" smtClean="0"/>
              <a:t>Jika berhasil mempraktekkan rumus diatas, maka hasil akhir dari contoh nilai mahasiswa diatas adalah ;</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a:xfrm>
            <a:off x="457200" y="1882808"/>
            <a:ext cx="8686800" cy="4572000"/>
          </a:xfrm>
        </p:spPr>
        <p:txBody>
          <a:bodyPr/>
          <a:lstStyle/>
          <a:p>
            <a:pPr marL="0" indent="0">
              <a:buNone/>
            </a:pPr>
            <a:r>
              <a:rPr lang="id-ID" dirty="0" smtClean="0"/>
              <a:t>Jika berhasil mempraktekkan rumus diatas, maka hasil akhir dari contoh nilai mahasiswa diatas adalah ;</a:t>
            </a:r>
            <a:endParaRPr lang="id-ID" dirty="0"/>
          </a:p>
        </p:txBody>
      </p:sp>
      <p:pic>
        <p:nvPicPr>
          <p:cNvPr id="1026" name="Picture 2"/>
          <p:cNvPicPr>
            <a:picLocks noChangeAspect="1" noChangeArrowheads="1"/>
          </p:cNvPicPr>
          <p:nvPr/>
        </p:nvPicPr>
        <p:blipFill>
          <a:blip r:embed="rId2"/>
          <a:srcRect/>
          <a:stretch>
            <a:fillRect/>
          </a:stretch>
        </p:blipFill>
        <p:spPr bwMode="auto">
          <a:xfrm>
            <a:off x="642910" y="3429000"/>
            <a:ext cx="7643866" cy="2928958"/>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1000" fill="hold"/>
                                        <p:tgtEl>
                                          <p:spTgt spid="1026"/>
                                        </p:tgtEl>
                                        <p:attrNameLst>
                                          <p:attrName>ppt_x</p:attrName>
                                        </p:attrNameLst>
                                      </p:cBhvr>
                                      <p:tavLst>
                                        <p:tav tm="0">
                                          <p:val>
                                            <p:strVal val="#ppt_x"/>
                                          </p:val>
                                        </p:tav>
                                        <p:tav tm="100000">
                                          <p:val>
                                            <p:strVal val="#ppt_x"/>
                                          </p:val>
                                        </p:tav>
                                      </p:tavLst>
                                    </p:anim>
                                    <p:anim calcmode="lin" valueType="num">
                                      <p:cBhvr additive="base">
                                        <p:cTn id="15" dur="1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4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p:txBody>
          <a:bodyPr>
            <a:normAutofit fontScale="85000" lnSpcReduction="20000"/>
          </a:bodyPr>
          <a:lstStyle/>
          <a:p>
            <a:pPr>
              <a:buNone/>
            </a:pPr>
            <a:r>
              <a:rPr lang="id-ID" dirty="0" smtClean="0"/>
              <a:t>7. Fungsi STDEV(…)</a:t>
            </a:r>
          </a:p>
          <a:p>
            <a:pPr>
              <a:buNone/>
            </a:pPr>
            <a:r>
              <a:rPr lang="id-ID" dirty="0" smtClean="0"/>
              <a:t>	Digunakan untuk menentukan standar deviasi dari suatu data (range). Bentuk umum penulisan fungsi ini adalah</a:t>
            </a:r>
          </a:p>
          <a:p>
            <a:pPr>
              <a:buNone/>
            </a:pPr>
            <a:r>
              <a:rPr lang="id-ID" b="1" dirty="0" smtClean="0"/>
              <a:t>	</a:t>
            </a:r>
            <a:r>
              <a:rPr lang="en-US" b="1" dirty="0" smtClean="0"/>
              <a:t>=STDEV(number1,number2,…). </a:t>
            </a:r>
            <a:r>
              <a:rPr lang="en-US" b="1" dirty="0" err="1" smtClean="0"/>
              <a:t>Dimana</a:t>
            </a:r>
            <a:r>
              <a:rPr lang="en-US" b="1" dirty="0" smtClean="0"/>
              <a:t> number1, number2 </a:t>
            </a:r>
            <a:r>
              <a:rPr lang="en-US" b="1" dirty="0" err="1" smtClean="0"/>
              <a:t>dan</a:t>
            </a:r>
            <a:r>
              <a:rPr lang="id-ID" b="1" dirty="0" smtClean="0"/>
              <a:t> </a:t>
            </a:r>
            <a:r>
              <a:rPr lang="nn-NO" dirty="0" smtClean="0"/>
              <a:t>seterusnya adalah range data koresponden yang akan dicari nilai standar</a:t>
            </a:r>
            <a:r>
              <a:rPr lang="id-ID" dirty="0" smtClean="0"/>
              <a:t> deviasinya.</a:t>
            </a:r>
          </a:p>
          <a:p>
            <a:pPr>
              <a:buNone/>
            </a:pPr>
            <a:r>
              <a:rPr lang="id-ID" dirty="0" smtClean="0"/>
              <a:t>8. Fungsi Var(…)</a:t>
            </a:r>
          </a:p>
          <a:p>
            <a:pPr>
              <a:buNone/>
            </a:pPr>
            <a:r>
              <a:rPr lang="id-ID" dirty="0" smtClean="0"/>
              <a:t>	Fungsi ini digunakan untuk menentukan nilai variance dari suatu data (range). Bentuk umum penulisan fungsi ini adalah </a:t>
            </a:r>
            <a:r>
              <a:rPr lang="id-ID" b="1" dirty="0" smtClean="0"/>
              <a:t>=VAR(number1,number2,…).</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rgbClr val="FFFF66"/>
                                        </p:clrVal>
                                      </p:to>
                                    </p:set>
                                    <p:set>
                                      <p:cBhvr>
                                        <p:cTn id="7" dur="500" autoRev="1" fill="hold"/>
                                        <p:tgtEl>
                                          <p:spTgt spid="2"/>
                                        </p:tgtEl>
                                        <p:attrNameLst>
                                          <p:attrName>fillcolor</p:attrName>
                                        </p:attrNameLst>
                                      </p:cBhvr>
                                      <p:to>
                                        <p:clrVal>
                                          <a:srgbClr val="FFFF66"/>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3">
                                            <p:txEl>
                                              <p:pRg st="1" end="1"/>
                                            </p:txEl>
                                          </p:spTgt>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3">
                                            <p:txEl>
                                              <p:pRg st="2" end="2"/>
                                            </p:txEl>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3">
                                            <p:txEl>
                                              <p:pRg st="3" end="3"/>
                                            </p:tx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4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p:txBody>
          <a:bodyPr>
            <a:noAutofit/>
          </a:bodyPr>
          <a:lstStyle/>
          <a:p>
            <a:pPr>
              <a:buNone/>
            </a:pPr>
            <a:r>
              <a:rPr lang="id-ID" sz="2200" dirty="0" smtClean="0">
                <a:latin typeface="Arial" pitchFamily="34" charset="0"/>
                <a:cs typeface="Arial" pitchFamily="34" charset="0"/>
              </a:rPr>
              <a:t>9. Fungsi Left(…)</a:t>
            </a:r>
          </a:p>
          <a:p>
            <a:pPr>
              <a:buNone/>
            </a:pPr>
            <a:r>
              <a:rPr lang="id-ID" sz="2200" dirty="0" smtClean="0">
                <a:latin typeface="Arial" pitchFamily="34" charset="0"/>
                <a:cs typeface="Arial" pitchFamily="34" charset="0"/>
              </a:rPr>
              <a:t>		Fungsi left digunakan untuk mengambil karakter pada bagian sebelah kiri dari suatu teks. Bentuk umum penulisannya adalah </a:t>
            </a:r>
            <a:r>
              <a:rPr lang="id-ID" sz="2200" b="1" dirty="0" smtClean="0">
                <a:latin typeface="Arial" pitchFamily="34" charset="0"/>
                <a:cs typeface="Arial" pitchFamily="34" charset="0"/>
              </a:rPr>
              <a:t>=LEFT(text,num_chars). Dimana text adalah data yang akan diambil </a:t>
            </a:r>
            <a:r>
              <a:rPr lang="id-ID" sz="2200" dirty="0" smtClean="0">
                <a:latin typeface="Arial" pitchFamily="34" charset="0"/>
                <a:cs typeface="Arial" pitchFamily="34" charset="0"/>
              </a:rPr>
              <a:t>sebagian karakternya dari sebelah kiri, num_chars adalah jumlah karakter yang akan diambil. Lihat rumus pada sel E3 di atas.</a:t>
            </a:r>
          </a:p>
          <a:p>
            <a:pPr>
              <a:buNone/>
            </a:pPr>
            <a:r>
              <a:rPr lang="id-ID" sz="2200" dirty="0" smtClean="0">
                <a:latin typeface="Arial" pitchFamily="34" charset="0"/>
                <a:cs typeface="Arial" pitchFamily="34" charset="0"/>
              </a:rPr>
              <a:t>10. Fungsi MID</a:t>
            </a:r>
          </a:p>
          <a:p>
            <a:pPr>
              <a:buNone/>
            </a:pPr>
            <a:r>
              <a:rPr lang="id-ID" sz="2200" dirty="0" smtClean="0">
                <a:latin typeface="Arial" pitchFamily="34" charset="0"/>
                <a:cs typeface="Arial" pitchFamily="34" charset="0"/>
              </a:rPr>
              <a:t>		Fungsi ini digunakan untuk mengambil sebagian karakter bagian tengah dari suatu teks. Bentuk umum pemakaian fungsi ini adalah =MID(text,start_num,num_chars). Artinya mengambil sejumlah karakter mulai dari start_num, sebanyak num_char. Untuk jelasnya pelajari rumus pada sel E4 diatas.</a:t>
            </a:r>
            <a:endParaRPr lang="id-ID" sz="2200" dirty="0">
              <a:latin typeface="Arial" pitchFamily="34" charset="0"/>
              <a:cs typeface="Arial"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69850" h="38100" prst="cross"/>
            </a:sp3d>
          </a:bodyPr>
          <a:lstStyle/>
          <a:p>
            <a:r>
              <a:rPr lang="id-ID" sz="7200" b="1" dirty="0" smtClean="0">
                <a:ln w="18415" cmpd="sng">
                  <a:solidFill>
                    <a:srgbClr val="FFFFFF"/>
                  </a:solidFill>
                  <a:prstDash val="solid"/>
                </a:ln>
                <a:solidFill>
                  <a:srgbClr val="FFFFFF"/>
                </a:solidFill>
                <a:effectLst>
                  <a:glow rad="101600">
                    <a:schemeClr val="accent5">
                      <a:lumMod val="60000"/>
                      <a:lumOff val="40000"/>
                      <a:alpha val="60000"/>
                    </a:schemeClr>
                  </a:glow>
                  <a:outerShdw blurRad="63500" dir="3600000" algn="tl" rotWithShape="0">
                    <a:srgbClr val="000000">
                      <a:alpha val="70000"/>
                    </a:srgbClr>
                  </a:outerShdw>
                </a:effectLst>
                <a:latin typeface="Curlz MT" pitchFamily="82" charset="0"/>
              </a:rPr>
              <a:t>Memulai Excel 2000</a:t>
            </a:r>
            <a:endParaRPr lang="id-ID" sz="7200" b="1" dirty="0">
              <a:ln w="18415" cmpd="sng">
                <a:solidFill>
                  <a:srgbClr val="FFFFFF"/>
                </a:solidFill>
                <a:prstDash val="solid"/>
              </a:ln>
              <a:solidFill>
                <a:srgbClr val="FFFFFF"/>
              </a:solidFill>
              <a:effectLst>
                <a:glow rad="101600">
                  <a:schemeClr val="accent5">
                    <a:lumMod val="60000"/>
                    <a:lumOff val="40000"/>
                    <a:alpha val="60000"/>
                  </a:schemeClr>
                </a:glow>
                <a:outerShdw blurRad="63500" dir="3600000" algn="tl" rotWithShape="0">
                  <a:srgbClr val="000000">
                    <a:alpha val="70000"/>
                  </a:srgbClr>
                </a:outerShdw>
              </a:effectLst>
              <a:latin typeface="Curlz MT" pitchFamily="82" charset="0"/>
            </a:endParaRPr>
          </a:p>
        </p:txBody>
      </p:sp>
      <p:sp>
        <p:nvSpPr>
          <p:cNvPr id="3" name="Content Placeholder 2"/>
          <p:cNvSpPr>
            <a:spLocks noGrp="1"/>
          </p:cNvSpPr>
          <p:nvPr>
            <p:ph idx="1"/>
          </p:nvPr>
        </p:nvSpPr>
        <p:spPr>
          <a:xfrm>
            <a:off x="457200" y="1571612"/>
            <a:ext cx="8229600" cy="4883196"/>
          </a:xfrm>
        </p:spPr>
        <p:txBody>
          <a:bodyPr>
            <a:normAutofit fontScale="92500" lnSpcReduction="20000"/>
          </a:bodyPr>
          <a:lstStyle/>
          <a:p>
            <a:pPr marL="20638" indent="-20638" algn="just">
              <a:buNone/>
            </a:pPr>
            <a:r>
              <a:rPr lang="id-ID" dirty="0" smtClean="0"/>
              <a:t>	Excel 2000 baru dapat dijalankan apabila sistem operasi windows telah kita aktifkan. Langkah-langkah memulai bekerja dengan Excel 2000 sebagai berikut :</a:t>
            </a:r>
          </a:p>
          <a:p>
            <a:pPr algn="just">
              <a:buClr>
                <a:schemeClr val="accent5">
                  <a:lumMod val="40000"/>
                  <a:lumOff val="60000"/>
                </a:schemeClr>
              </a:buClr>
              <a:buFont typeface="Wingdings" pitchFamily="2" charset="2"/>
              <a:buChar char="I"/>
            </a:pPr>
            <a:r>
              <a:rPr lang="id-ID" dirty="0" smtClean="0"/>
              <a:t>Aktifkan Komputer terlebih dahulu.</a:t>
            </a:r>
          </a:p>
          <a:p>
            <a:pPr algn="just">
              <a:buClr>
                <a:schemeClr val="accent5">
                  <a:lumMod val="40000"/>
                  <a:lumOff val="60000"/>
                </a:schemeClr>
              </a:buClr>
              <a:buFont typeface="Wingdings" pitchFamily="2" charset="2"/>
              <a:buChar char="I"/>
            </a:pPr>
            <a:r>
              <a:rPr lang="id-ID" dirty="0" smtClean="0"/>
              <a:t>Klik tombol Start yang ada pada batang taskbar.</a:t>
            </a:r>
          </a:p>
          <a:p>
            <a:pPr algn="just">
              <a:buClr>
                <a:schemeClr val="accent5">
                  <a:lumMod val="40000"/>
                  <a:lumOff val="60000"/>
                </a:schemeClr>
              </a:buClr>
              <a:buFont typeface="Wingdings" pitchFamily="2" charset="2"/>
              <a:buChar char="I"/>
            </a:pPr>
            <a:r>
              <a:rPr lang="id-ID" dirty="0" smtClean="0"/>
              <a:t>Muncul sejumlah menu, pilih Program.</a:t>
            </a:r>
          </a:p>
          <a:p>
            <a:pPr algn="just">
              <a:buClr>
                <a:schemeClr val="accent5">
                  <a:lumMod val="40000"/>
                  <a:lumOff val="60000"/>
                </a:schemeClr>
              </a:buClr>
              <a:buFont typeface="Wingdings" pitchFamily="2" charset="2"/>
              <a:buChar char="I"/>
            </a:pPr>
            <a:r>
              <a:rPr lang="id-ID" dirty="0" smtClean="0"/>
              <a:t>Klik Microsoft Excel</a:t>
            </a:r>
          </a:p>
          <a:p>
            <a:pPr algn="just">
              <a:buClr>
                <a:schemeClr val="accent5">
                  <a:lumMod val="40000"/>
                  <a:lumOff val="60000"/>
                </a:schemeClr>
              </a:buClr>
              <a:buFont typeface="Wingdings" pitchFamily="2" charset="2"/>
              <a:buChar char="I"/>
            </a:pPr>
            <a:r>
              <a:rPr lang="id-ID" dirty="0" smtClean="0"/>
              <a:t>Tunggu hingga tampil layar Excel 2000 yang masih kosong. (lihat gambar 2.</a:t>
            </a:r>
          </a:p>
          <a:p>
            <a:pPr algn="just">
              <a:buClr>
                <a:schemeClr val="accent5">
                  <a:lumMod val="40000"/>
                  <a:lumOff val="60000"/>
                </a:schemeClr>
              </a:buClr>
              <a:buFont typeface="Wingdings" pitchFamily="2" charset="2"/>
              <a:buChar char="I"/>
            </a:pPr>
            <a:r>
              <a:rPr lang="id-ID" dirty="0" smtClean="0"/>
              <a:t>Microsoft Excel siap untuk digunakan.</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2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2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9"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0" dur="2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400" b="1" dirty="0" smtClean="0">
                <a:solidFill>
                  <a:schemeClr val="tx2">
                    <a:lumMod val="20000"/>
                    <a:lumOff val="80000"/>
                  </a:schemeClr>
                </a:solidFill>
                <a:latin typeface="Bradley Hand ITC" pitchFamily="66" charset="0"/>
              </a:rPr>
              <a:t>Mengenal Fungsi yang sering digunakan</a:t>
            </a:r>
            <a:endParaRPr lang="id-ID" dirty="0"/>
          </a:p>
        </p:txBody>
      </p:sp>
      <p:sp>
        <p:nvSpPr>
          <p:cNvPr id="3" name="Content Placeholder 2"/>
          <p:cNvSpPr>
            <a:spLocks noGrp="1"/>
          </p:cNvSpPr>
          <p:nvPr>
            <p:ph idx="1"/>
          </p:nvPr>
        </p:nvSpPr>
        <p:spPr/>
        <p:txBody>
          <a:bodyPr>
            <a:normAutofit/>
          </a:bodyPr>
          <a:lstStyle/>
          <a:p>
            <a:pPr>
              <a:buNone/>
            </a:pPr>
            <a:r>
              <a:rPr lang="id-ID" sz="1800" dirty="0" smtClean="0"/>
              <a:t>11. Fungsi RIGHT</a:t>
            </a:r>
          </a:p>
          <a:p>
            <a:pPr>
              <a:buNone/>
            </a:pPr>
            <a:r>
              <a:rPr lang="id-ID" sz="1800" dirty="0" smtClean="0"/>
              <a:t>	Fungsi ini merupakan kebalikan dari fungsi left, kalo fungsi left mengambil sejumlah karakter dari sebelah kiri, maka fungsi mengambil sejumlah karakter dari sebelah kanan teks.. Bentuk umum penulisannya adalah =RIGHT(text,num_chars). Dimana text adalah data yang akan diambil sebagian karakternya dari sebelah kanan, num_chars adalah jumlah karakter yang akan diambil. Lihat rumus pada sel E5 diatas.</a:t>
            </a:r>
          </a:p>
          <a:p>
            <a:pPr>
              <a:buNone/>
            </a:pPr>
            <a:r>
              <a:rPr lang="id-ID" sz="1800" dirty="0" smtClean="0"/>
              <a:t>12. Fungsi HLOOKUP dan VLOOKUP</a:t>
            </a:r>
          </a:p>
          <a:p>
            <a:pPr marL="447675" indent="9525">
              <a:buNone/>
            </a:pPr>
            <a:r>
              <a:rPr lang="id-ID" sz="1800" dirty="0" smtClean="0"/>
              <a:t>Fungsi HLOOKUP dan VLOOKUP digunakan untuk membaca suatu</a:t>
            </a:r>
          </a:p>
          <a:p>
            <a:pPr marL="447675" indent="9525">
              <a:buNone/>
            </a:pPr>
            <a:r>
              <a:rPr lang="id-ID" sz="1800" dirty="0" smtClean="0"/>
              <a:t>tabel secara horizontal (VLOOKUP) atau secara vertikal (VLOOKUP).</a:t>
            </a:r>
          </a:p>
          <a:p>
            <a:pPr marL="447675" indent="9525">
              <a:buNone/>
            </a:pPr>
            <a:r>
              <a:rPr lang="id-ID" sz="1800" dirty="0" smtClean="0"/>
              <a:t>Bentuk umum penulisan fungsi ini adalah :</a:t>
            </a:r>
          </a:p>
          <a:p>
            <a:pPr marL="447675" indent="9525">
              <a:buNone/>
            </a:pPr>
            <a:r>
              <a:rPr lang="id-ID" sz="1800" dirty="0" smtClean="0"/>
              <a:t>=HLOOKUP(Lookup_value, Table_array, Row_index_num,…)</a:t>
            </a:r>
          </a:p>
          <a:p>
            <a:pPr marL="447675" indent="9525">
              <a:buNone/>
            </a:pPr>
            <a:r>
              <a:rPr lang="id-ID" sz="1800" dirty="0" smtClean="0"/>
              <a:t>=VLOOKUP(Lookup_value, Table_array, Col_index_num,…)</a:t>
            </a:r>
            <a:endParaRPr lang="id-ID" sz="1800"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Left)">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Left)">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strips(downLeft)">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strips(downLeft)">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trips(downLeft)">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strips(downLeft)">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strips(downLeft)">
                                      <p:cBhvr>
                                        <p:cTn id="4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Mengatur Tampilan</a:t>
            </a:r>
            <a:endParaRPr lang="id-ID" dirty="0"/>
          </a:p>
        </p:txBody>
      </p:sp>
      <p:sp>
        <p:nvSpPr>
          <p:cNvPr id="3" name="Content Placeholder 2"/>
          <p:cNvSpPr>
            <a:spLocks noGrp="1"/>
          </p:cNvSpPr>
          <p:nvPr>
            <p:ph idx="1"/>
          </p:nvPr>
        </p:nvSpPr>
        <p:spPr>
          <a:xfrm>
            <a:off x="457200" y="1500174"/>
            <a:ext cx="8229600" cy="4954634"/>
          </a:xfrm>
        </p:spPr>
        <p:txBody>
          <a:bodyPr>
            <a:normAutofit/>
          </a:bodyPr>
          <a:lstStyle/>
          <a:p>
            <a:pPr>
              <a:buNone/>
            </a:pPr>
            <a:r>
              <a:rPr lang="id-ID" sz="2400" b="1" dirty="0" smtClean="0"/>
              <a:t>Mengatur Tampilan Data Angka</a:t>
            </a:r>
          </a:p>
          <a:p>
            <a:pPr>
              <a:buNone/>
            </a:pPr>
            <a:r>
              <a:rPr lang="id-ID" sz="2400" dirty="0" smtClean="0"/>
              <a:t>1. Secara langsung (Manual)</a:t>
            </a:r>
          </a:p>
          <a:p>
            <a:pPr>
              <a:buNone/>
            </a:pPr>
            <a:endParaRPr lang="id-ID" sz="2400" dirty="0" smtClean="0"/>
          </a:p>
          <a:p>
            <a:pPr>
              <a:buNone/>
            </a:pPr>
            <a:endParaRPr lang="id-ID" sz="2400" dirty="0" smtClean="0"/>
          </a:p>
          <a:p>
            <a:pPr>
              <a:buNone/>
            </a:pPr>
            <a:endParaRPr lang="id-ID" sz="2400" dirty="0" smtClean="0"/>
          </a:p>
          <a:p>
            <a:pPr>
              <a:buNone/>
            </a:pPr>
            <a:endParaRPr lang="id-ID" sz="2400" dirty="0" smtClean="0"/>
          </a:p>
          <a:p>
            <a:pPr>
              <a:buNone/>
            </a:pPr>
            <a:r>
              <a:rPr lang="id-ID" sz="2400" dirty="0" smtClean="0"/>
              <a:t>2. Menggunakan Perintah Format Cell</a:t>
            </a:r>
            <a:endParaRPr lang="id-ID" sz="2400" dirty="0"/>
          </a:p>
        </p:txBody>
      </p:sp>
      <p:pic>
        <p:nvPicPr>
          <p:cNvPr id="2050" name="Picture 2"/>
          <p:cNvPicPr>
            <a:picLocks noChangeAspect="1" noChangeArrowheads="1"/>
          </p:cNvPicPr>
          <p:nvPr/>
        </p:nvPicPr>
        <p:blipFill>
          <a:blip r:embed="rId2"/>
          <a:srcRect/>
          <a:stretch>
            <a:fillRect/>
          </a:stretch>
        </p:blipFill>
        <p:spPr bwMode="auto">
          <a:xfrm>
            <a:off x="1142976" y="2357430"/>
            <a:ext cx="6357982" cy="171451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428728" y="4572008"/>
            <a:ext cx="6215106" cy="2285992"/>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Mengatur Tampilan Data Tanggal</a:t>
            </a:r>
            <a:endParaRPr lang="id-ID" dirty="0"/>
          </a:p>
        </p:txBody>
      </p:sp>
      <p:sp>
        <p:nvSpPr>
          <p:cNvPr id="3" name="Content Placeholder 2"/>
          <p:cNvSpPr>
            <a:spLocks noGrp="1"/>
          </p:cNvSpPr>
          <p:nvPr>
            <p:ph idx="1"/>
          </p:nvPr>
        </p:nvSpPr>
        <p:spPr/>
        <p:txBody>
          <a:bodyPr>
            <a:noAutofit/>
          </a:bodyPr>
          <a:lstStyle/>
          <a:p>
            <a:pPr>
              <a:buNone/>
            </a:pPr>
            <a:r>
              <a:rPr lang="id-ID" sz="2000" dirty="0" smtClean="0"/>
              <a:t>• Letakkan penunjuk sel diposisi yang dinginkan.</a:t>
            </a:r>
          </a:p>
          <a:p>
            <a:pPr>
              <a:buNone/>
            </a:pPr>
            <a:r>
              <a:rPr lang="sv-SE" sz="2000" dirty="0" smtClean="0"/>
              <a:t>• Ketikkan tanggal yang dinginkan, misalnya tanggal 1</a:t>
            </a:r>
            <a:r>
              <a:rPr lang="id-ID" sz="2000" dirty="0" smtClean="0"/>
              <a:t> </a:t>
            </a:r>
            <a:r>
              <a:rPr lang="sv-SE" sz="2000" dirty="0" smtClean="0"/>
              <a:t>Nopember 2001</a:t>
            </a:r>
            <a:r>
              <a:rPr lang="id-ID" sz="2000" dirty="0" smtClean="0"/>
              <a:t> dengan cara 11/01/01.</a:t>
            </a:r>
          </a:p>
          <a:p>
            <a:pPr>
              <a:buNone/>
            </a:pPr>
            <a:r>
              <a:rPr lang="id-ID" sz="2000" dirty="0" smtClean="0"/>
              <a:t>• Sorotlah sel/range tersebut untuk diubah tampilan format tanggalnya.</a:t>
            </a:r>
          </a:p>
          <a:p>
            <a:pPr>
              <a:buNone/>
            </a:pPr>
            <a:r>
              <a:rPr lang="id-ID" sz="2000" dirty="0" smtClean="0"/>
              <a:t>• Pilih dan klik menu Format, Cell, maka kotak dialog format cell akan ditampilkan.</a:t>
            </a:r>
          </a:p>
          <a:p>
            <a:pPr>
              <a:buNone/>
            </a:pPr>
            <a:r>
              <a:rPr lang="id-ID" sz="2000" dirty="0" smtClean="0"/>
              <a:t>• Pada kotak dialog tersebut, klik tab Number dan pilih Date pada daftar pilihan Category.</a:t>
            </a:r>
          </a:p>
          <a:p>
            <a:pPr>
              <a:buNone/>
            </a:pPr>
            <a:r>
              <a:rPr lang="id-ID" sz="2000" dirty="0" smtClean="0"/>
              <a:t>• Klik OK untuk menutup jendela ini. Maka sel/range yang disorot tadi akan berubah sesuai dengan format yang telah diset tadi.</a:t>
            </a: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232680"/>
          </a:xfrm>
        </p:spPr>
        <p:txBody>
          <a:bodyPr>
            <a:noAutofit/>
          </a:bodyPr>
          <a:lstStyle/>
          <a:p>
            <a:pPr algn="ctr"/>
            <a:r>
              <a:rPr lang="id-ID" sz="4400" b="1" dirty="0" smtClean="0">
                <a:latin typeface="Bradley Hand ITC" pitchFamily="66" charset="0"/>
              </a:rPr>
              <a:t>Mengatur Tampilan Data Waktu</a:t>
            </a:r>
            <a:endParaRPr lang="id-ID" sz="4400" dirty="0">
              <a:latin typeface="Bradley Hand ITC" pitchFamily="66" charset="0"/>
            </a:endParaRPr>
          </a:p>
        </p:txBody>
      </p:sp>
      <p:sp>
        <p:nvSpPr>
          <p:cNvPr id="3" name="Content Placeholder 2"/>
          <p:cNvSpPr>
            <a:spLocks noGrp="1"/>
          </p:cNvSpPr>
          <p:nvPr>
            <p:ph idx="1"/>
          </p:nvPr>
        </p:nvSpPr>
        <p:spPr>
          <a:xfrm>
            <a:off x="457200" y="1643050"/>
            <a:ext cx="8229600" cy="4811758"/>
          </a:xfrm>
        </p:spPr>
        <p:txBody>
          <a:bodyPr>
            <a:normAutofit fontScale="85000" lnSpcReduction="10000"/>
          </a:bodyPr>
          <a:lstStyle/>
          <a:p>
            <a:r>
              <a:rPr lang="id-ID" dirty="0" smtClean="0"/>
              <a:t>Letakkan penunjuk sel diposisi yang dinginkan.</a:t>
            </a:r>
          </a:p>
          <a:p>
            <a:r>
              <a:rPr lang="id-ID" dirty="0" smtClean="0"/>
              <a:t>Ketikkan waktu/jam yang dinginkan, misalnya jam 2 siang lewat 25 menit dengan cara 14:25</a:t>
            </a:r>
          </a:p>
          <a:p>
            <a:r>
              <a:rPr lang="id-ID" dirty="0" smtClean="0"/>
              <a:t>Sorotlah sel/range tersebut untuk diubah tampilan format waktunya.</a:t>
            </a:r>
          </a:p>
          <a:p>
            <a:r>
              <a:rPr lang="id-ID" dirty="0" smtClean="0"/>
              <a:t>Pilih dan klik menu Format, Cell, maka kotak dialog format cell akan ditampilkan.</a:t>
            </a:r>
          </a:p>
          <a:p>
            <a:r>
              <a:rPr lang="id-ID" dirty="0" smtClean="0"/>
              <a:t>Pada kotak dialog tersebut, klik tab Number dan pilih Time pada daftar pilihan Category.</a:t>
            </a:r>
          </a:p>
          <a:p>
            <a:r>
              <a:rPr lang="id-ID" dirty="0" smtClean="0"/>
              <a:t>Klik OK untuk menutup jendela ini. Maka sel/range yang disorot tadi akan </a:t>
            </a:r>
            <a:r>
              <a:rPr lang="nn-NO" dirty="0" smtClean="0"/>
              <a:t>berubah sesuai dengan format yang telah kita set.</a:t>
            </a:r>
            <a:endParaRPr lang="id-ID" dirty="0" smtClean="0"/>
          </a:p>
          <a:p>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b="1" dirty="0" smtClean="0">
                <a:solidFill>
                  <a:schemeClr val="accent2">
                    <a:lumMod val="60000"/>
                    <a:lumOff val="40000"/>
                  </a:schemeClr>
                </a:solidFill>
                <a:latin typeface="Bradley Hand ITC" pitchFamily="66" charset="0"/>
              </a:rPr>
              <a:t>Mengatur Tampilan Data Huruf/Teks</a:t>
            </a:r>
            <a:endParaRPr lang="id-ID" dirty="0">
              <a:solidFill>
                <a:schemeClr val="accent2">
                  <a:lumMod val="60000"/>
                  <a:lumOff val="40000"/>
                </a:schemeClr>
              </a:solidFill>
              <a:latin typeface="Bradley Hand ITC" pitchFamily="66" charset="0"/>
            </a:endParaRPr>
          </a:p>
        </p:txBody>
      </p:sp>
      <p:sp>
        <p:nvSpPr>
          <p:cNvPr id="3" name="Content Placeholder 2"/>
          <p:cNvSpPr>
            <a:spLocks noGrp="1"/>
          </p:cNvSpPr>
          <p:nvPr>
            <p:ph idx="1"/>
          </p:nvPr>
        </p:nvSpPr>
        <p:spPr>
          <a:xfrm>
            <a:off x="0" y="1600200"/>
            <a:ext cx="9144000" cy="5257800"/>
          </a:xfrm>
        </p:spPr>
        <p:txBody>
          <a:bodyPr>
            <a:noAutofit/>
          </a:bodyPr>
          <a:lstStyle/>
          <a:p>
            <a:pPr marL="0" indent="0"/>
            <a:r>
              <a:rPr lang="id-ID" sz="2000" dirty="0" smtClean="0">
                <a:latin typeface="Lucida Calligraphy" pitchFamily="66" charset="0"/>
                <a:cs typeface="Browallia New" pitchFamily="34" charset="-34"/>
              </a:rPr>
              <a:t>Sorotlah terlebih dahulu sel/range yang akan  iubah tampilannya.</a:t>
            </a:r>
          </a:p>
          <a:p>
            <a:pPr marL="0" indent="0"/>
            <a:r>
              <a:rPr lang="id-ID" sz="2000" dirty="0" smtClean="0">
                <a:latin typeface="Lucida Calligraphy" pitchFamily="66" charset="0"/>
                <a:cs typeface="Browallia New" pitchFamily="34" charset="-34"/>
              </a:rPr>
              <a:t>Pilih dan klik menu Format, Cell atau tekan tombol Ctrl+1. Kotak dialog format cell akan ditampilkan.</a:t>
            </a:r>
          </a:p>
          <a:p>
            <a:pPr marL="0" indent="0"/>
            <a:r>
              <a:rPr lang="id-ID" sz="2000" dirty="0" smtClean="0">
                <a:latin typeface="Lucida Calligraphy" pitchFamily="66" charset="0"/>
                <a:cs typeface="Browallia New" pitchFamily="34" charset="-34"/>
              </a:rPr>
              <a:t>Pada kotak dialog tersebut pilih tab Font, sehingga tampilannya menjadi</a:t>
            </a:r>
          </a:p>
          <a:p>
            <a:pPr marL="0" indent="0">
              <a:buNone/>
            </a:pPr>
            <a:endParaRPr lang="id-ID" sz="2000" dirty="0" smtClean="0">
              <a:latin typeface="Lucida Calligraphy" pitchFamily="66" charset="0"/>
              <a:cs typeface="Browallia New" pitchFamily="34" charset="-34"/>
            </a:endParaRPr>
          </a:p>
          <a:p>
            <a:pPr marL="0" indent="0">
              <a:buNone/>
            </a:pPr>
            <a:r>
              <a:rPr lang="id-ID" sz="2000" dirty="0" smtClean="0">
                <a:latin typeface="Lucida Calligraphy" pitchFamily="66" charset="0"/>
                <a:cs typeface="Browallia New" pitchFamily="34" charset="-34"/>
              </a:rPr>
              <a:t> </a:t>
            </a:r>
          </a:p>
          <a:p>
            <a:pPr marL="0" indent="0">
              <a:buNone/>
            </a:pPr>
            <a:endParaRPr lang="id-ID" sz="2000" dirty="0" smtClean="0">
              <a:latin typeface="Lucida Calligraphy" pitchFamily="66" charset="0"/>
              <a:cs typeface="Browallia New" pitchFamily="34" charset="-34"/>
            </a:endParaRPr>
          </a:p>
          <a:p>
            <a:pPr marL="0" indent="0">
              <a:buNone/>
            </a:pPr>
            <a:endParaRPr lang="id-ID" sz="2000" dirty="0" smtClean="0">
              <a:latin typeface="Lucida Calligraphy" pitchFamily="66" charset="0"/>
              <a:cs typeface="Browallia New" pitchFamily="34" charset="-34"/>
            </a:endParaRPr>
          </a:p>
          <a:p>
            <a:pPr marL="0" indent="0">
              <a:buNone/>
            </a:pPr>
            <a:endParaRPr lang="id-ID" sz="2000" dirty="0" smtClean="0">
              <a:latin typeface="Lucida Calligraphy" pitchFamily="66" charset="0"/>
              <a:cs typeface="Browallia New" pitchFamily="34" charset="-34"/>
            </a:endParaRPr>
          </a:p>
          <a:p>
            <a:pPr marL="0" indent="0"/>
            <a:r>
              <a:rPr lang="sv-SE" sz="2000" dirty="0" smtClean="0">
                <a:latin typeface="Lucida Calligraphy" pitchFamily="66" charset="0"/>
                <a:cs typeface="Browallia New" pitchFamily="34" charset="-34"/>
              </a:rPr>
              <a:t> Pilih dan klik nama huruf (Font), gaya tampilan huruf (Font style), ukuran</a:t>
            </a:r>
            <a:r>
              <a:rPr lang="id-ID" sz="2000" dirty="0" smtClean="0">
                <a:latin typeface="Lucida Calligraphy" pitchFamily="66" charset="0"/>
                <a:cs typeface="Browallia New" pitchFamily="34" charset="-34"/>
              </a:rPr>
              <a:t> huruf (Size), jenis garis bawah Underline), warna huruf (Color) dan efek </a:t>
            </a:r>
            <a:r>
              <a:rPr lang="fi-FI" sz="2000" dirty="0" smtClean="0">
                <a:latin typeface="Lucida Calligraphy" pitchFamily="66" charset="0"/>
                <a:cs typeface="Browallia New" pitchFamily="34" charset="-34"/>
              </a:rPr>
              <a:t>khusus lainnya sesuai keinginan kita.</a:t>
            </a:r>
            <a:endParaRPr lang="id-ID" sz="2000" dirty="0" smtClean="0">
              <a:latin typeface="Lucida Calligraphy" pitchFamily="66" charset="0"/>
              <a:cs typeface="Browallia New" pitchFamily="34" charset="-34"/>
            </a:endParaRPr>
          </a:p>
          <a:p>
            <a:pPr marL="0" indent="0"/>
            <a:r>
              <a:rPr lang="id-ID" sz="2000" dirty="0" smtClean="0">
                <a:latin typeface="Lucida Calligraphy" pitchFamily="66" charset="0"/>
                <a:cs typeface="Browallia New" pitchFamily="34" charset="-34"/>
              </a:rPr>
              <a:t>Klik OK untuk menutup jendela ini.</a:t>
            </a:r>
            <a:endParaRPr lang="id-ID" sz="2000" dirty="0">
              <a:latin typeface="Lucida Calligraphy" pitchFamily="66" charset="0"/>
              <a:cs typeface="Browallia New" pitchFamily="34" charset="-34"/>
            </a:endParaRPr>
          </a:p>
        </p:txBody>
      </p:sp>
      <p:pic>
        <p:nvPicPr>
          <p:cNvPr id="3074" name="Picture 2"/>
          <p:cNvPicPr>
            <a:picLocks noChangeAspect="1" noChangeArrowheads="1"/>
          </p:cNvPicPr>
          <p:nvPr/>
        </p:nvPicPr>
        <p:blipFill>
          <a:blip r:embed="rId2"/>
          <a:srcRect/>
          <a:stretch>
            <a:fillRect/>
          </a:stretch>
        </p:blipFill>
        <p:spPr bwMode="auto">
          <a:xfrm>
            <a:off x="285720" y="3571876"/>
            <a:ext cx="8001055" cy="1876426"/>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ssolv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dissolv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additive="base">
                                        <p:cTn id="44" dur="500" fill="hold"/>
                                        <p:tgtEl>
                                          <p:spTgt spid="3074"/>
                                        </p:tgtEl>
                                        <p:attrNameLst>
                                          <p:attrName>ppt_x</p:attrName>
                                        </p:attrNameLst>
                                      </p:cBhvr>
                                      <p:tavLst>
                                        <p:tav tm="0">
                                          <p:val>
                                            <p:strVal val="#ppt_x"/>
                                          </p:val>
                                        </p:tav>
                                        <p:tav tm="100000">
                                          <p:val>
                                            <p:strVal val="#ppt_x"/>
                                          </p:val>
                                        </p:tav>
                                      </p:tavLst>
                                    </p:anim>
                                    <p:anim calcmode="lin" valueType="num">
                                      <p:cBhvr additive="base">
                                        <p:cTn id="4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dirty="0" smtClean="0">
                <a:solidFill>
                  <a:srgbClr val="FF0000"/>
                </a:solidFill>
                <a:latin typeface="Lucida Handwriting" pitchFamily="66" charset="0"/>
              </a:rPr>
              <a:t>mengatur perataan tampilan data</a:t>
            </a:r>
            <a:endParaRPr lang="id-ID" dirty="0">
              <a:solidFill>
                <a:srgbClr val="FF0000"/>
              </a:solidFill>
              <a:latin typeface="Lucida Handwriting" pitchFamily="66" charset="0"/>
            </a:endParaRPr>
          </a:p>
        </p:txBody>
      </p:sp>
      <p:sp>
        <p:nvSpPr>
          <p:cNvPr id="3" name="Content Placeholder 2"/>
          <p:cNvSpPr>
            <a:spLocks noGrp="1"/>
          </p:cNvSpPr>
          <p:nvPr>
            <p:ph idx="1"/>
          </p:nvPr>
        </p:nvSpPr>
        <p:spPr>
          <a:xfrm>
            <a:off x="457200" y="1600201"/>
            <a:ext cx="7467600" cy="2114552"/>
          </a:xfrm>
        </p:spPr>
        <p:txBody>
          <a:bodyPr>
            <a:normAutofit/>
          </a:bodyPr>
          <a:lstStyle/>
          <a:p>
            <a:pPr>
              <a:buNone/>
            </a:pPr>
            <a:r>
              <a:rPr lang="id-ID" sz="2000" dirty="0" smtClean="0"/>
              <a:t>• Sorotlah terlebih dahulu sel/range yang akan diubah tampilannya.</a:t>
            </a:r>
          </a:p>
          <a:p>
            <a:pPr>
              <a:buNone/>
            </a:pPr>
            <a:r>
              <a:rPr lang="id-ID" sz="2000" dirty="0" smtClean="0"/>
              <a:t>• Pilih dan klik menu Format, Cell atau tekan tombol Ctrl+1. Kotak dialog format cell akan ditampilkan.</a:t>
            </a:r>
          </a:p>
          <a:p>
            <a:pPr>
              <a:buNone/>
            </a:pPr>
            <a:r>
              <a:rPr lang="id-ID" sz="2000" dirty="0" smtClean="0"/>
              <a:t>• Pada kotak dialog tersebut pilih tab Alignment, sehingga tampilannya menjadi ;</a:t>
            </a:r>
            <a:endParaRPr lang="id-ID" sz="2000" dirty="0"/>
          </a:p>
        </p:txBody>
      </p:sp>
      <p:pic>
        <p:nvPicPr>
          <p:cNvPr id="4098" name="Picture 2"/>
          <p:cNvPicPr>
            <a:picLocks noChangeAspect="1" noChangeArrowheads="1"/>
          </p:cNvPicPr>
          <p:nvPr/>
        </p:nvPicPr>
        <p:blipFill>
          <a:blip r:embed="rId2"/>
          <a:srcRect/>
          <a:stretch>
            <a:fillRect/>
          </a:stretch>
        </p:blipFill>
        <p:spPr bwMode="auto">
          <a:xfrm>
            <a:off x="1428728" y="3786190"/>
            <a:ext cx="5000660" cy="2643206"/>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1000" fill="hold"/>
                                        <p:tgtEl>
                                          <p:spTgt spid="4098"/>
                                        </p:tgtEl>
                                        <p:attrNameLst>
                                          <p:attrName>ppt_x</p:attrName>
                                        </p:attrNameLst>
                                      </p:cBhvr>
                                      <p:tavLst>
                                        <p:tav tm="0">
                                          <p:val>
                                            <p:strVal val="#ppt_x"/>
                                          </p:val>
                                        </p:tav>
                                        <p:tav tm="100000">
                                          <p:val>
                                            <p:strVal val="#ppt_x"/>
                                          </p:val>
                                        </p:tav>
                                      </p:tavLst>
                                    </p:anim>
                                    <p:anim calcmode="lin" valueType="num">
                                      <p:cBhvr additive="base">
                                        <p:cTn id="23"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7467600" cy="1143008"/>
          </a:xfrm>
        </p:spPr>
        <p:txBody>
          <a:bodyPr>
            <a:noAutofit/>
          </a:bodyPr>
          <a:lstStyle/>
          <a:p>
            <a:pPr algn="ctr"/>
            <a:r>
              <a:rPr lang="fi-FI" sz="4000" dirty="0" smtClean="0">
                <a:solidFill>
                  <a:srgbClr val="FFC000"/>
                </a:solidFill>
                <a:latin typeface="Bradley Hand ITC" pitchFamily="66" charset="0"/>
              </a:rPr>
              <a:t>Pilihan Horizontal digunakan untuk memilih perataan tampilan teks</a:t>
            </a:r>
            <a:br>
              <a:rPr lang="fi-FI" sz="4000" dirty="0" smtClean="0">
                <a:solidFill>
                  <a:srgbClr val="FFC000"/>
                </a:solidFill>
                <a:latin typeface="Bradley Hand ITC" pitchFamily="66" charset="0"/>
              </a:rPr>
            </a:br>
            <a:r>
              <a:rPr lang="id-ID" sz="4000" dirty="0" smtClean="0">
                <a:solidFill>
                  <a:srgbClr val="FFC000"/>
                </a:solidFill>
                <a:latin typeface="Bradley Hand ITC" pitchFamily="66" charset="0"/>
              </a:rPr>
              <a:t>secara horizontal.</a:t>
            </a:r>
            <a:endParaRPr lang="id-ID" sz="4000" dirty="0">
              <a:solidFill>
                <a:srgbClr val="FFC000"/>
              </a:solidFill>
              <a:latin typeface="Bradley Hand ITC" pitchFamily="66"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214282" y="2928935"/>
            <a:ext cx="7929618" cy="3286148"/>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25602"/>
          </a:xfrm>
        </p:spPr>
        <p:txBody>
          <a:bodyPr>
            <a:noAutofit/>
          </a:bodyPr>
          <a:lstStyle/>
          <a:p>
            <a:pPr algn="ctr"/>
            <a:r>
              <a:rPr lang="fi-FI" sz="3600" dirty="0" smtClean="0">
                <a:solidFill>
                  <a:srgbClr val="FFC000"/>
                </a:solidFill>
                <a:latin typeface="Bradley Hand ITC" pitchFamily="66" charset="0"/>
              </a:rPr>
              <a:t>Pilihan Vertical digunakan untuk memilih perataan tampilan teks secara</a:t>
            </a:r>
            <a:r>
              <a:rPr lang="id-ID" sz="3600" dirty="0" smtClean="0">
                <a:solidFill>
                  <a:srgbClr val="FFC000"/>
                </a:solidFill>
                <a:latin typeface="Bradley Hand ITC" pitchFamily="66" charset="0"/>
              </a:rPr>
              <a:t> vertikal.</a:t>
            </a:r>
            <a:endParaRPr lang="id-ID" sz="3600" dirty="0">
              <a:solidFill>
                <a:srgbClr val="FFC000"/>
              </a:solidFill>
              <a:latin typeface="Bradley Hand ITC" pitchFamily="66"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785786" y="2143116"/>
            <a:ext cx="7715303" cy="3286148"/>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2000" fill="hold"/>
                                        <p:tgtEl>
                                          <p:spTgt spid="6146"/>
                                        </p:tgtEl>
                                        <p:attrNameLst>
                                          <p:attrName>ppt_x</p:attrName>
                                        </p:attrNameLst>
                                      </p:cBhvr>
                                      <p:tavLst>
                                        <p:tav tm="0">
                                          <p:val>
                                            <p:strVal val="#ppt_x"/>
                                          </p:val>
                                        </p:tav>
                                        <p:tav tm="100000">
                                          <p:val>
                                            <p:strVal val="#ppt_x"/>
                                          </p:val>
                                        </p:tav>
                                      </p:tavLst>
                                    </p:anim>
                                    <p:anim calcmode="lin" valueType="num">
                                      <p:cBhvr additive="base">
                                        <p:cTn id="12" dur="20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4800" dirty="0" smtClean="0">
                <a:solidFill>
                  <a:srgbClr val="FF66FF"/>
                </a:solidFill>
                <a:latin typeface="Monotype Corsiva" pitchFamily="66" charset="0"/>
              </a:rPr>
              <a:t>Kotak Orientasi</a:t>
            </a:r>
            <a:endParaRPr lang="id-ID" sz="4800" dirty="0">
              <a:solidFill>
                <a:srgbClr val="FF66FF"/>
              </a:solidFill>
              <a:latin typeface="Monotype Corsiva" pitchFamily="66"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714348" y="2000240"/>
            <a:ext cx="8001055" cy="3643338"/>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4)">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7200" b="1" dirty="0" smtClean="0">
                <a:solidFill>
                  <a:schemeClr val="accent2">
                    <a:lumMod val="40000"/>
                    <a:lumOff val="60000"/>
                  </a:schemeClr>
                </a:solidFill>
                <a:latin typeface="Curlz MT" pitchFamily="82" charset="0"/>
              </a:rPr>
              <a:t>Edit Data</a:t>
            </a:r>
            <a:endParaRPr lang="id-ID" sz="7200" dirty="0">
              <a:solidFill>
                <a:schemeClr val="accent2">
                  <a:lumMod val="40000"/>
                  <a:lumOff val="60000"/>
                </a:schemeClr>
              </a:solidFill>
              <a:latin typeface="Curlz MT" pitchFamily="82" charset="0"/>
            </a:endParaRPr>
          </a:p>
        </p:txBody>
      </p:sp>
      <p:sp>
        <p:nvSpPr>
          <p:cNvPr id="3" name="Content Placeholder 2"/>
          <p:cNvSpPr>
            <a:spLocks noGrp="1"/>
          </p:cNvSpPr>
          <p:nvPr>
            <p:ph idx="1"/>
          </p:nvPr>
        </p:nvSpPr>
        <p:spPr>
          <a:xfrm>
            <a:off x="457200" y="1600200"/>
            <a:ext cx="7467600" cy="5257800"/>
          </a:xfrm>
        </p:spPr>
        <p:txBody>
          <a:bodyPr>
            <a:normAutofit/>
          </a:bodyPr>
          <a:lstStyle/>
          <a:p>
            <a:pPr marL="0" indent="0" algn="just" defTabSz="876300">
              <a:buNone/>
            </a:pPr>
            <a:r>
              <a:rPr lang="id-ID" sz="2400" dirty="0" smtClean="0">
                <a:solidFill>
                  <a:schemeClr val="accent2">
                    <a:lumMod val="20000"/>
                    <a:lumOff val="80000"/>
                  </a:schemeClr>
                </a:solidFill>
              </a:rPr>
              <a:t>Dalam materi edit data ini, kita akan membahas bagaimana caranya </a:t>
            </a:r>
            <a:r>
              <a:rPr lang="id-ID" sz="2400" dirty="0" smtClean="0">
                <a:solidFill>
                  <a:schemeClr val="accent2">
                    <a:lumMod val="20000"/>
                    <a:lumOff val="80000"/>
                  </a:schemeClr>
                </a:solidFill>
              </a:rPr>
              <a:t>menyalin data </a:t>
            </a:r>
            <a:r>
              <a:rPr lang="id-ID" sz="2400" dirty="0" smtClean="0">
                <a:solidFill>
                  <a:schemeClr val="accent2">
                    <a:lumMod val="20000"/>
                    <a:lumOff val="80000"/>
                  </a:schemeClr>
                </a:solidFill>
              </a:rPr>
              <a:t>(copy), memindahkan data (cut), menyisip baris dan kolom (insert), </a:t>
            </a:r>
            <a:r>
              <a:rPr lang="id-ID" sz="2400" dirty="0" smtClean="0">
                <a:solidFill>
                  <a:schemeClr val="accent2">
                    <a:lumMod val="20000"/>
                    <a:lumOff val="80000"/>
                  </a:schemeClr>
                </a:solidFill>
              </a:rPr>
              <a:t>menghapus baris </a:t>
            </a:r>
            <a:r>
              <a:rPr lang="id-ID" sz="2400" dirty="0" smtClean="0">
                <a:solidFill>
                  <a:schemeClr val="accent2">
                    <a:lumMod val="20000"/>
                    <a:lumOff val="80000"/>
                  </a:schemeClr>
                </a:solidFill>
              </a:rPr>
              <a:t>dan kolom (delete) dan bagaimana caranya </a:t>
            </a:r>
            <a:r>
              <a:rPr lang="id-ID" sz="2400" dirty="0" smtClean="0">
                <a:solidFill>
                  <a:schemeClr val="accent2">
                    <a:lumMod val="20000"/>
                    <a:lumOff val="80000"/>
                  </a:schemeClr>
                </a:solidFill>
              </a:rPr>
              <a:t>emberi </a:t>
            </a:r>
            <a:r>
              <a:rPr lang="id-ID" sz="2400" dirty="0" smtClean="0">
                <a:solidFill>
                  <a:schemeClr val="accent2">
                    <a:lumMod val="20000"/>
                    <a:lumOff val="80000"/>
                  </a:schemeClr>
                </a:solidFill>
              </a:rPr>
              <a:t>bingkai dari data yang </a:t>
            </a:r>
            <a:r>
              <a:rPr lang="id-ID" sz="2400" dirty="0" smtClean="0">
                <a:solidFill>
                  <a:schemeClr val="accent2">
                    <a:lumMod val="20000"/>
                    <a:lumOff val="80000"/>
                  </a:schemeClr>
                </a:solidFill>
              </a:rPr>
              <a:t>kita  buat.</a:t>
            </a:r>
          </a:p>
          <a:p>
            <a:pPr marL="266700" indent="-266700" algn="just" defTabSz="876300"/>
            <a:r>
              <a:rPr lang="id-ID" sz="2400" b="1" dirty="0" smtClean="0">
                <a:solidFill>
                  <a:schemeClr val="accent2">
                    <a:lumMod val="20000"/>
                    <a:lumOff val="80000"/>
                  </a:schemeClr>
                </a:solidFill>
              </a:rPr>
              <a:t>Menyalin Data (Copy</a:t>
            </a:r>
            <a:r>
              <a:rPr lang="id-ID" sz="2400" b="1" dirty="0" smtClean="0">
                <a:solidFill>
                  <a:schemeClr val="accent2">
                    <a:lumMod val="20000"/>
                    <a:lumOff val="80000"/>
                  </a:schemeClr>
                </a:solidFill>
              </a:rPr>
              <a:t>)</a:t>
            </a:r>
          </a:p>
          <a:p>
            <a:pPr marL="266700" indent="-266700" algn="just" defTabSz="876300"/>
            <a:r>
              <a:rPr lang="id-ID" sz="2400" b="1" dirty="0" smtClean="0">
                <a:solidFill>
                  <a:schemeClr val="accent2">
                    <a:lumMod val="20000"/>
                    <a:lumOff val="80000"/>
                  </a:schemeClr>
                </a:solidFill>
              </a:rPr>
              <a:t>Memindahkan Data (Cut</a:t>
            </a:r>
            <a:r>
              <a:rPr lang="id-ID" sz="2400" b="1" dirty="0" smtClean="0">
                <a:solidFill>
                  <a:schemeClr val="accent2">
                    <a:lumMod val="20000"/>
                    <a:lumOff val="80000"/>
                  </a:schemeClr>
                </a:solidFill>
              </a:rPr>
              <a:t>)</a:t>
            </a:r>
          </a:p>
          <a:p>
            <a:pPr marL="266700" indent="-266700" algn="just" defTabSz="876300"/>
            <a:r>
              <a:rPr lang="id-ID" sz="2400" b="1" dirty="0" smtClean="0">
                <a:solidFill>
                  <a:schemeClr val="accent2">
                    <a:lumMod val="20000"/>
                    <a:lumOff val="80000"/>
                  </a:schemeClr>
                </a:solidFill>
              </a:rPr>
              <a:t>Menyisip Baris/Kolom (</a:t>
            </a:r>
            <a:r>
              <a:rPr lang="id-ID" sz="2400" b="1" dirty="0" smtClean="0">
                <a:solidFill>
                  <a:schemeClr val="accent2">
                    <a:lumMod val="20000"/>
                    <a:lumOff val="80000"/>
                  </a:schemeClr>
                </a:solidFill>
              </a:rPr>
              <a:t>Insert)</a:t>
            </a:r>
          </a:p>
          <a:p>
            <a:pPr marL="266700" indent="-266700" algn="just" defTabSz="876300"/>
            <a:r>
              <a:rPr lang="nb-NO" sz="2400" b="1" dirty="0" smtClean="0">
                <a:solidFill>
                  <a:schemeClr val="accent2">
                    <a:lumMod val="20000"/>
                    <a:lumOff val="80000"/>
                  </a:schemeClr>
                </a:solidFill>
              </a:rPr>
              <a:t>Menghapus </a:t>
            </a:r>
            <a:r>
              <a:rPr lang="nb-NO" sz="2400" b="1" dirty="0" smtClean="0">
                <a:solidFill>
                  <a:schemeClr val="accent2">
                    <a:lumMod val="20000"/>
                    <a:lumOff val="80000"/>
                  </a:schemeClr>
                </a:solidFill>
              </a:rPr>
              <a:t>Baris, Kolom dan Sel (Delete</a:t>
            </a:r>
            <a:r>
              <a:rPr lang="nb-NO" sz="2400" b="1" dirty="0" smtClean="0">
                <a:solidFill>
                  <a:schemeClr val="accent2">
                    <a:lumMod val="20000"/>
                    <a:lumOff val="80000"/>
                  </a:schemeClr>
                </a:solidFill>
              </a:rPr>
              <a:t>)</a:t>
            </a:r>
            <a:endParaRPr lang="id-ID" sz="2400" b="1" dirty="0" smtClean="0">
              <a:solidFill>
                <a:schemeClr val="accent2">
                  <a:lumMod val="20000"/>
                  <a:lumOff val="80000"/>
                </a:schemeClr>
              </a:solidFill>
            </a:endParaRPr>
          </a:p>
          <a:p>
            <a:pPr marL="266700" indent="-266700" algn="just" defTabSz="876300"/>
            <a:r>
              <a:rPr lang="id-ID" sz="2400" b="1" dirty="0" smtClean="0">
                <a:solidFill>
                  <a:schemeClr val="accent2">
                    <a:lumMod val="20000"/>
                    <a:lumOff val="80000"/>
                  </a:schemeClr>
                </a:solidFill>
              </a:rPr>
              <a:t>Mengetengahkan Judul Tabel (Merge &amp; Center</a:t>
            </a:r>
            <a:r>
              <a:rPr lang="id-ID" sz="2400" b="1" dirty="0" smtClean="0">
                <a:solidFill>
                  <a:schemeClr val="accent2">
                    <a:lumMod val="20000"/>
                    <a:lumOff val="80000"/>
                  </a:schemeClr>
                </a:solidFill>
              </a:rPr>
              <a:t>)</a:t>
            </a:r>
          </a:p>
          <a:p>
            <a:pPr marL="266700" indent="-266700" algn="just" defTabSz="876300"/>
            <a:r>
              <a:rPr lang="id-ID" sz="2400" b="1" dirty="0" smtClean="0">
                <a:solidFill>
                  <a:schemeClr val="accent2">
                    <a:lumMod val="20000"/>
                    <a:lumOff val="80000"/>
                  </a:schemeClr>
                </a:solidFill>
              </a:rPr>
              <a:t>Memberi Garis Pembatas (Border</a:t>
            </a:r>
            <a:r>
              <a:rPr lang="id-ID" sz="2400" b="1" dirty="0" smtClean="0">
                <a:solidFill>
                  <a:schemeClr val="accent2">
                    <a:lumMod val="20000"/>
                    <a:lumOff val="80000"/>
                  </a:schemeClr>
                </a:solidFill>
              </a:rPr>
              <a:t>)</a:t>
            </a:r>
          </a:p>
          <a:p>
            <a:pPr marL="0" indent="0" algn="just" defTabSz="876300">
              <a:buNone/>
            </a:pPr>
            <a:endParaRPr lang="id-ID" sz="2400" dirty="0">
              <a:solidFill>
                <a:schemeClr val="accent2">
                  <a:lumMod val="20000"/>
                  <a:lumOff val="80000"/>
                </a:schemeClr>
              </a:solidFill>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p:cBhvr override="childStyle">
                                        <p:cTn id="11" dur="500" fill="hold"/>
                                        <p:tgtEl>
                                          <p:spTgt spid="3">
                                            <p:txEl>
                                              <p:pRg st="0" end="0"/>
                                            </p:txEl>
                                          </p:spTgt>
                                        </p:tgtEl>
                                        <p:attrNameLst>
                                          <p:attrName>style.color</p:attrName>
                                        </p:attrNameLst>
                                      </p:cBhvr>
                                      <p:to>
                                        <a:schemeClr val="accent2"/>
                                      </p:to>
                                    </p:animClr>
                                    <p:animClr clrSpc="rgb">
                                      <p:cBhvr>
                                        <p:cTn id="12" dur="500" fill="hold"/>
                                        <p:tgtEl>
                                          <p:spTgt spid="3">
                                            <p:txEl>
                                              <p:pRg st="0" end="0"/>
                                            </p:txEl>
                                          </p:spTgt>
                                        </p:tgtEl>
                                        <p:attrNameLst>
                                          <p:attrName>fillcolor</p:attrName>
                                        </p:attrNameLst>
                                      </p:cBhvr>
                                      <p:to>
                                        <a:schemeClr val="accent2"/>
                                      </p:to>
                                    </p:animClr>
                                    <p:set>
                                      <p:cBhvr>
                                        <p:cTn id="13" dur="500" fill="hold"/>
                                        <p:tgtEl>
                                          <p:spTgt spid="3">
                                            <p:txEl>
                                              <p:pRg st="0" end="0"/>
                                            </p:txEl>
                                          </p:spTgt>
                                        </p:tgtEl>
                                        <p:attrNameLst>
                                          <p:attrName>fill.type</p:attrName>
                                        </p:attrNameLst>
                                      </p:cBhvr>
                                      <p:to>
                                        <p:strVal val="solid"/>
                                      </p:to>
                                    </p:set>
                                    <p:set>
                                      <p:cBhvr>
                                        <p:cTn id="14" dur="500" fill="hold"/>
                                        <p:tgtEl>
                                          <p:spTgt spid="3">
                                            <p:txEl>
                                              <p:pRg st="0" end="0"/>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p:cBhvr override="childStyle">
                                        <p:cTn id="16" dur="500" fill="hold"/>
                                        <p:tgtEl>
                                          <p:spTgt spid="3">
                                            <p:txEl>
                                              <p:pRg st="1" end="1"/>
                                            </p:txEl>
                                          </p:spTgt>
                                        </p:tgtEl>
                                        <p:attrNameLst>
                                          <p:attrName>style.color</p:attrName>
                                        </p:attrNameLst>
                                      </p:cBhvr>
                                      <p:to>
                                        <a:schemeClr val="accent2"/>
                                      </p:to>
                                    </p:animClr>
                                    <p:animClr clrSpc="rgb">
                                      <p:cBhvr>
                                        <p:cTn id="17" dur="500" fill="hold"/>
                                        <p:tgtEl>
                                          <p:spTgt spid="3">
                                            <p:txEl>
                                              <p:pRg st="1" end="1"/>
                                            </p:txEl>
                                          </p:spTgt>
                                        </p:tgtEl>
                                        <p:attrNameLst>
                                          <p:attrName>fillcolor</p:attrName>
                                        </p:attrNameLst>
                                      </p:cBhvr>
                                      <p:to>
                                        <a:schemeClr val="accent2"/>
                                      </p:to>
                                    </p:animClr>
                                    <p:set>
                                      <p:cBhvr>
                                        <p:cTn id="18" dur="500" fill="hold"/>
                                        <p:tgtEl>
                                          <p:spTgt spid="3">
                                            <p:txEl>
                                              <p:pRg st="1" end="1"/>
                                            </p:txEl>
                                          </p:spTgt>
                                        </p:tgtEl>
                                        <p:attrNameLst>
                                          <p:attrName>fill.type</p:attrName>
                                        </p:attrNameLst>
                                      </p:cBhvr>
                                      <p:to>
                                        <p:strVal val="solid"/>
                                      </p:to>
                                    </p:set>
                                    <p:set>
                                      <p:cBhvr>
                                        <p:cTn id="19" dur="500" fill="hold"/>
                                        <p:tgtEl>
                                          <p:spTgt spid="3">
                                            <p:txEl>
                                              <p:pRg st="1" end="1"/>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p:cBhvr override="childStyle">
                                        <p:cTn id="21" dur="500" fill="hold"/>
                                        <p:tgtEl>
                                          <p:spTgt spid="3">
                                            <p:txEl>
                                              <p:pRg st="2" end="2"/>
                                            </p:txEl>
                                          </p:spTgt>
                                        </p:tgtEl>
                                        <p:attrNameLst>
                                          <p:attrName>style.color</p:attrName>
                                        </p:attrNameLst>
                                      </p:cBhvr>
                                      <p:to>
                                        <a:schemeClr val="accent2"/>
                                      </p:to>
                                    </p:animClr>
                                    <p:animClr clrSpc="rgb">
                                      <p:cBhvr>
                                        <p:cTn id="22" dur="500" fill="hold"/>
                                        <p:tgtEl>
                                          <p:spTgt spid="3">
                                            <p:txEl>
                                              <p:pRg st="2" end="2"/>
                                            </p:txEl>
                                          </p:spTgt>
                                        </p:tgtEl>
                                        <p:attrNameLst>
                                          <p:attrName>fillcolor</p:attrName>
                                        </p:attrNameLst>
                                      </p:cBhvr>
                                      <p:to>
                                        <a:schemeClr val="accent2"/>
                                      </p:to>
                                    </p:animClr>
                                    <p:set>
                                      <p:cBhvr>
                                        <p:cTn id="23" dur="500" fill="hold"/>
                                        <p:tgtEl>
                                          <p:spTgt spid="3">
                                            <p:txEl>
                                              <p:pRg st="2" end="2"/>
                                            </p:txEl>
                                          </p:spTgt>
                                        </p:tgtEl>
                                        <p:attrNameLst>
                                          <p:attrName>fill.type</p:attrName>
                                        </p:attrNameLst>
                                      </p:cBhvr>
                                      <p:to>
                                        <p:strVal val="solid"/>
                                      </p:to>
                                    </p:set>
                                    <p:set>
                                      <p:cBhvr>
                                        <p:cTn id="24" dur="500" fill="hold"/>
                                        <p:tgtEl>
                                          <p:spTgt spid="3">
                                            <p:txEl>
                                              <p:pRg st="2" end="2"/>
                                            </p:txEl>
                                          </p:spTgt>
                                        </p:tgtEl>
                                        <p:attrNameLst>
                                          <p:attrName>fill.on</p:attrName>
                                        </p:attrNameLst>
                                      </p:cBhvr>
                                      <p:to>
                                        <p:strVal val="true"/>
                                      </p:to>
                                    </p:set>
                                  </p:childTnLst>
                                </p:cTn>
                              </p:par>
                              <p:par>
                                <p:cTn id="25" presetID="19" presetClass="emph" presetSubtype="0" fill="hold" nodeType="withEffect">
                                  <p:stCondLst>
                                    <p:cond delay="0"/>
                                  </p:stCondLst>
                                  <p:childTnLst>
                                    <p:animClr clrSpc="rgb">
                                      <p:cBhvr override="childStyle">
                                        <p:cTn id="26" dur="500" fill="hold"/>
                                        <p:tgtEl>
                                          <p:spTgt spid="3">
                                            <p:txEl>
                                              <p:pRg st="3" end="3"/>
                                            </p:txEl>
                                          </p:spTgt>
                                        </p:tgtEl>
                                        <p:attrNameLst>
                                          <p:attrName>style.color</p:attrName>
                                        </p:attrNameLst>
                                      </p:cBhvr>
                                      <p:to>
                                        <a:schemeClr val="accent2"/>
                                      </p:to>
                                    </p:animClr>
                                    <p:animClr clrSpc="rgb">
                                      <p:cBhvr>
                                        <p:cTn id="27" dur="500" fill="hold"/>
                                        <p:tgtEl>
                                          <p:spTgt spid="3">
                                            <p:txEl>
                                              <p:pRg st="3" end="3"/>
                                            </p:txEl>
                                          </p:spTgt>
                                        </p:tgtEl>
                                        <p:attrNameLst>
                                          <p:attrName>fillcolor</p:attrName>
                                        </p:attrNameLst>
                                      </p:cBhvr>
                                      <p:to>
                                        <a:schemeClr val="accent2"/>
                                      </p:to>
                                    </p:animClr>
                                    <p:set>
                                      <p:cBhvr>
                                        <p:cTn id="28" dur="500" fill="hold"/>
                                        <p:tgtEl>
                                          <p:spTgt spid="3">
                                            <p:txEl>
                                              <p:pRg st="3" end="3"/>
                                            </p:txEl>
                                          </p:spTgt>
                                        </p:tgtEl>
                                        <p:attrNameLst>
                                          <p:attrName>fill.type</p:attrName>
                                        </p:attrNameLst>
                                      </p:cBhvr>
                                      <p:to>
                                        <p:strVal val="solid"/>
                                      </p:to>
                                    </p:set>
                                    <p:set>
                                      <p:cBhvr>
                                        <p:cTn id="29" dur="500" fill="hold"/>
                                        <p:tgtEl>
                                          <p:spTgt spid="3">
                                            <p:txEl>
                                              <p:pRg st="3" end="3"/>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p:cBhvr override="childStyle">
                                        <p:cTn id="31" dur="500" fill="hold"/>
                                        <p:tgtEl>
                                          <p:spTgt spid="3">
                                            <p:txEl>
                                              <p:pRg st="4" end="4"/>
                                            </p:txEl>
                                          </p:spTgt>
                                        </p:tgtEl>
                                        <p:attrNameLst>
                                          <p:attrName>style.color</p:attrName>
                                        </p:attrNameLst>
                                      </p:cBhvr>
                                      <p:to>
                                        <a:schemeClr val="accent2"/>
                                      </p:to>
                                    </p:animClr>
                                    <p:animClr clrSpc="rgb">
                                      <p:cBhvr>
                                        <p:cTn id="32" dur="500" fill="hold"/>
                                        <p:tgtEl>
                                          <p:spTgt spid="3">
                                            <p:txEl>
                                              <p:pRg st="4" end="4"/>
                                            </p:txEl>
                                          </p:spTgt>
                                        </p:tgtEl>
                                        <p:attrNameLst>
                                          <p:attrName>fillcolor</p:attrName>
                                        </p:attrNameLst>
                                      </p:cBhvr>
                                      <p:to>
                                        <a:schemeClr val="accent2"/>
                                      </p:to>
                                    </p:animClr>
                                    <p:set>
                                      <p:cBhvr>
                                        <p:cTn id="33" dur="500" fill="hold"/>
                                        <p:tgtEl>
                                          <p:spTgt spid="3">
                                            <p:txEl>
                                              <p:pRg st="4" end="4"/>
                                            </p:txEl>
                                          </p:spTgt>
                                        </p:tgtEl>
                                        <p:attrNameLst>
                                          <p:attrName>fill.type</p:attrName>
                                        </p:attrNameLst>
                                      </p:cBhvr>
                                      <p:to>
                                        <p:strVal val="solid"/>
                                      </p:to>
                                    </p:set>
                                    <p:set>
                                      <p:cBhvr>
                                        <p:cTn id="34" dur="500" fill="hold"/>
                                        <p:tgtEl>
                                          <p:spTgt spid="3">
                                            <p:txEl>
                                              <p:pRg st="4" end="4"/>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p:cBhvr override="childStyle">
                                        <p:cTn id="36" dur="500" fill="hold"/>
                                        <p:tgtEl>
                                          <p:spTgt spid="3">
                                            <p:txEl>
                                              <p:pRg st="5" end="5"/>
                                            </p:txEl>
                                          </p:spTgt>
                                        </p:tgtEl>
                                        <p:attrNameLst>
                                          <p:attrName>style.color</p:attrName>
                                        </p:attrNameLst>
                                      </p:cBhvr>
                                      <p:to>
                                        <a:schemeClr val="accent2"/>
                                      </p:to>
                                    </p:animClr>
                                    <p:animClr clrSpc="rgb">
                                      <p:cBhvr>
                                        <p:cTn id="37" dur="500" fill="hold"/>
                                        <p:tgtEl>
                                          <p:spTgt spid="3">
                                            <p:txEl>
                                              <p:pRg st="5" end="5"/>
                                            </p:txEl>
                                          </p:spTgt>
                                        </p:tgtEl>
                                        <p:attrNameLst>
                                          <p:attrName>fillcolor</p:attrName>
                                        </p:attrNameLst>
                                      </p:cBhvr>
                                      <p:to>
                                        <a:schemeClr val="accent2"/>
                                      </p:to>
                                    </p:animClr>
                                    <p:set>
                                      <p:cBhvr>
                                        <p:cTn id="38" dur="500" fill="hold"/>
                                        <p:tgtEl>
                                          <p:spTgt spid="3">
                                            <p:txEl>
                                              <p:pRg st="5" end="5"/>
                                            </p:txEl>
                                          </p:spTgt>
                                        </p:tgtEl>
                                        <p:attrNameLst>
                                          <p:attrName>fill.type</p:attrName>
                                        </p:attrNameLst>
                                      </p:cBhvr>
                                      <p:to>
                                        <p:strVal val="solid"/>
                                      </p:to>
                                    </p:set>
                                    <p:set>
                                      <p:cBhvr>
                                        <p:cTn id="39" dur="500" fill="hold"/>
                                        <p:tgtEl>
                                          <p:spTgt spid="3">
                                            <p:txEl>
                                              <p:pRg st="5" end="5"/>
                                            </p:txEl>
                                          </p:spTgt>
                                        </p:tgtEl>
                                        <p:attrNameLst>
                                          <p:attrName>fill.on</p:attrName>
                                        </p:attrNameLst>
                                      </p:cBhvr>
                                      <p:to>
                                        <p:strVal val="true"/>
                                      </p:to>
                                    </p:set>
                                  </p:childTnLst>
                                </p:cTn>
                              </p:par>
                              <p:par>
                                <p:cTn id="40" presetID="19" presetClass="emph" presetSubtype="0" fill="hold" nodeType="withEffect">
                                  <p:stCondLst>
                                    <p:cond delay="0"/>
                                  </p:stCondLst>
                                  <p:childTnLst>
                                    <p:animClr clrSpc="rgb">
                                      <p:cBhvr override="childStyle">
                                        <p:cTn id="41" dur="500" fill="hold"/>
                                        <p:tgtEl>
                                          <p:spTgt spid="3">
                                            <p:txEl>
                                              <p:pRg st="6" end="6"/>
                                            </p:txEl>
                                          </p:spTgt>
                                        </p:tgtEl>
                                        <p:attrNameLst>
                                          <p:attrName>style.color</p:attrName>
                                        </p:attrNameLst>
                                      </p:cBhvr>
                                      <p:to>
                                        <a:schemeClr val="accent2"/>
                                      </p:to>
                                    </p:animClr>
                                    <p:animClr clrSpc="rgb">
                                      <p:cBhvr>
                                        <p:cTn id="42" dur="500" fill="hold"/>
                                        <p:tgtEl>
                                          <p:spTgt spid="3">
                                            <p:txEl>
                                              <p:pRg st="6" end="6"/>
                                            </p:txEl>
                                          </p:spTgt>
                                        </p:tgtEl>
                                        <p:attrNameLst>
                                          <p:attrName>fillcolor</p:attrName>
                                        </p:attrNameLst>
                                      </p:cBhvr>
                                      <p:to>
                                        <a:schemeClr val="accent2"/>
                                      </p:to>
                                    </p:animClr>
                                    <p:set>
                                      <p:cBhvr>
                                        <p:cTn id="43" dur="500" fill="hold"/>
                                        <p:tgtEl>
                                          <p:spTgt spid="3">
                                            <p:txEl>
                                              <p:pRg st="6" end="6"/>
                                            </p:txEl>
                                          </p:spTgt>
                                        </p:tgtEl>
                                        <p:attrNameLst>
                                          <p:attrName>fill.type</p:attrName>
                                        </p:attrNameLst>
                                      </p:cBhvr>
                                      <p:to>
                                        <p:strVal val="solid"/>
                                      </p:to>
                                    </p:set>
                                    <p:set>
                                      <p:cBhvr>
                                        <p:cTn id="44"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7200" b="1" dirty="0" smtClean="0">
                <a:ln w="18415" cmpd="sng">
                  <a:solidFill>
                    <a:srgbClr val="FFFFFF"/>
                  </a:solidFill>
                  <a:prstDash val="solid"/>
                </a:ln>
                <a:solidFill>
                  <a:srgbClr val="FFFFFF"/>
                </a:solidFill>
                <a:effectLst>
                  <a:glow rad="101600">
                    <a:schemeClr val="accent5">
                      <a:lumMod val="60000"/>
                      <a:lumOff val="40000"/>
                      <a:alpha val="60000"/>
                    </a:schemeClr>
                  </a:glow>
                  <a:outerShdw blurRad="63500" dir="3600000" algn="tl" rotWithShape="0">
                    <a:srgbClr val="000000">
                      <a:alpha val="70000"/>
                    </a:srgbClr>
                  </a:outerShdw>
                </a:effectLst>
                <a:latin typeface="Curlz MT" pitchFamily="82" charset="0"/>
              </a:rPr>
              <a:t>Memulai Excel 2000</a:t>
            </a:r>
            <a:endParaRPr lang="id-ID" sz="6600" dirty="0"/>
          </a:p>
        </p:txBody>
      </p:sp>
      <p:pic>
        <p:nvPicPr>
          <p:cNvPr id="1026" name="Picture 2"/>
          <p:cNvPicPr>
            <a:picLocks noGrp="1" noChangeAspect="1" noChangeArrowheads="1"/>
          </p:cNvPicPr>
          <p:nvPr>
            <p:ph idx="1"/>
          </p:nvPr>
        </p:nvPicPr>
        <p:blipFill>
          <a:blip r:embed="rId2"/>
          <a:srcRect/>
          <a:stretch>
            <a:fillRect/>
          </a:stretch>
        </p:blipFill>
        <p:spPr bwMode="auto">
          <a:xfrm>
            <a:off x="571472" y="1643050"/>
            <a:ext cx="8286808" cy="4786346"/>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ppt_x"/>
                                          </p:val>
                                        </p:tav>
                                        <p:tav tm="100000">
                                          <p:val>
                                            <p:strVal val="#ppt_x"/>
                                          </p:val>
                                        </p:tav>
                                      </p:tavLst>
                                    </p:anim>
                                    <p:anim calcmode="lin" valueType="num">
                                      <p:cBhvr additive="base">
                                        <p:cTn id="8" dur="2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5400" b="1" dirty="0" smtClean="0">
                <a:solidFill>
                  <a:schemeClr val="accent2">
                    <a:lumMod val="20000"/>
                    <a:lumOff val="80000"/>
                  </a:schemeClr>
                </a:solidFill>
                <a:latin typeface="Curlz MT" pitchFamily="82" charset="0"/>
              </a:rPr>
              <a:t>Menyalin Data (Copy)</a:t>
            </a:r>
            <a:endParaRPr lang="id-ID" sz="4800" dirty="0">
              <a:latin typeface="Curlz MT" pitchFamily="82" charset="0"/>
            </a:endParaRPr>
          </a:p>
        </p:txBody>
      </p:sp>
      <p:sp>
        <p:nvSpPr>
          <p:cNvPr id="3" name="Content Placeholder 2"/>
          <p:cNvSpPr>
            <a:spLocks noGrp="1"/>
          </p:cNvSpPr>
          <p:nvPr>
            <p:ph idx="1"/>
          </p:nvPr>
        </p:nvSpPr>
        <p:spPr/>
        <p:txBody>
          <a:bodyPr>
            <a:noAutofit/>
          </a:bodyPr>
          <a:lstStyle/>
          <a:p>
            <a:pPr>
              <a:buNone/>
            </a:pPr>
            <a:r>
              <a:rPr lang="id-ID" sz="3200" dirty="0" smtClean="0">
                <a:solidFill>
                  <a:srgbClr val="FFFF00"/>
                </a:solidFill>
                <a:latin typeface="Aparajita" pitchFamily="34" charset="0"/>
                <a:cs typeface="Aparajita" pitchFamily="34" charset="0"/>
              </a:rPr>
              <a:t>Menggunakan perintah Copy</a:t>
            </a:r>
          </a:p>
          <a:p>
            <a:pPr>
              <a:buNone/>
            </a:pPr>
            <a:r>
              <a:rPr lang="de-DE" sz="3200" dirty="0" smtClean="0">
                <a:solidFill>
                  <a:srgbClr val="FFFF00"/>
                </a:solidFill>
                <a:latin typeface="Aparajita" pitchFamily="34" charset="0"/>
                <a:cs typeface="Aparajita" pitchFamily="34" charset="0"/>
              </a:rPr>
              <a:t>• Sorotlah terlebih dahulu sel/range yang akan di salin.</a:t>
            </a:r>
          </a:p>
          <a:p>
            <a:pPr>
              <a:buNone/>
            </a:pPr>
            <a:r>
              <a:rPr lang="id-ID" sz="3200" dirty="0" smtClean="0">
                <a:solidFill>
                  <a:srgbClr val="FFFF00"/>
                </a:solidFill>
                <a:latin typeface="Aparajita" pitchFamily="34" charset="0"/>
                <a:cs typeface="Aparajita" pitchFamily="34" charset="0"/>
              </a:rPr>
              <a:t>• Pilih dan klik menu Edit, Copy atau cukup dengan menekan </a:t>
            </a:r>
            <a:r>
              <a:rPr lang="id-ID" sz="3200" dirty="0" smtClean="0">
                <a:solidFill>
                  <a:srgbClr val="FFFF00"/>
                </a:solidFill>
                <a:latin typeface="Aparajita" pitchFamily="34" charset="0"/>
                <a:cs typeface="Aparajita" pitchFamily="34" charset="0"/>
              </a:rPr>
              <a:t>tombol Ctrl+C</a:t>
            </a:r>
            <a:r>
              <a:rPr lang="id-ID" sz="3200" dirty="0" smtClean="0">
                <a:solidFill>
                  <a:srgbClr val="FFFF00"/>
                </a:solidFill>
                <a:latin typeface="Aparajita" pitchFamily="34" charset="0"/>
                <a:cs typeface="Aparajita" pitchFamily="34" charset="0"/>
              </a:rPr>
              <a:t>.</a:t>
            </a:r>
          </a:p>
          <a:p>
            <a:pPr>
              <a:buNone/>
            </a:pPr>
            <a:r>
              <a:rPr lang="sv-SE" sz="3200" dirty="0" smtClean="0">
                <a:solidFill>
                  <a:srgbClr val="FFFF00"/>
                </a:solidFill>
                <a:latin typeface="Aparajita" pitchFamily="34" charset="0"/>
                <a:cs typeface="Aparajita" pitchFamily="34" charset="0"/>
              </a:rPr>
              <a:t>• Pindahkan penunjuk sel ke lokasi yang dinginkan.</a:t>
            </a:r>
          </a:p>
          <a:p>
            <a:pPr>
              <a:buNone/>
            </a:pPr>
            <a:r>
              <a:rPr lang="id-ID" sz="3200" dirty="0" smtClean="0">
                <a:solidFill>
                  <a:srgbClr val="FFFF00"/>
                </a:solidFill>
                <a:latin typeface="Aparajita" pitchFamily="34" charset="0"/>
                <a:cs typeface="Aparajita" pitchFamily="34" charset="0"/>
              </a:rPr>
              <a:t>• Pilih dan klik menu Edit, Paste atau dengan menekan tombol </a:t>
            </a:r>
            <a:r>
              <a:rPr lang="id-ID" sz="3200" dirty="0" smtClean="0">
                <a:solidFill>
                  <a:srgbClr val="FFFF00"/>
                </a:solidFill>
                <a:latin typeface="Aparajita" pitchFamily="34" charset="0"/>
                <a:cs typeface="Aparajita" pitchFamily="34" charset="0"/>
              </a:rPr>
              <a:t>Ctrl+V.</a:t>
            </a:r>
            <a:endParaRPr lang="id-ID" sz="4000" dirty="0">
              <a:solidFill>
                <a:srgbClr val="FFFF00"/>
              </a:solidFill>
              <a:latin typeface="Aparajita" pitchFamily="34" charset="0"/>
              <a:cs typeface="Aparajita" pitchFamily="34"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Right)">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Righ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Right)">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trips(downRight)">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trips(downRight)">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b="1" dirty="0" smtClean="0">
                <a:solidFill>
                  <a:schemeClr val="accent1"/>
                </a:solidFill>
                <a:latin typeface="Curlz MT" pitchFamily="82" charset="0"/>
              </a:rPr>
              <a:t>Memindahkan Data (Cut)</a:t>
            </a:r>
            <a:endParaRPr lang="id-ID" sz="4800" dirty="0">
              <a:solidFill>
                <a:schemeClr val="accent1"/>
              </a:solidFill>
              <a:latin typeface="Curlz MT" pitchFamily="82" charset="0"/>
            </a:endParaRPr>
          </a:p>
        </p:txBody>
      </p:sp>
      <p:sp>
        <p:nvSpPr>
          <p:cNvPr id="3" name="Content Placeholder 2"/>
          <p:cNvSpPr>
            <a:spLocks noGrp="1"/>
          </p:cNvSpPr>
          <p:nvPr>
            <p:ph idx="1"/>
          </p:nvPr>
        </p:nvSpPr>
        <p:spPr/>
        <p:txBody>
          <a:bodyPr>
            <a:normAutofit lnSpcReduction="10000"/>
          </a:bodyPr>
          <a:lstStyle/>
          <a:p>
            <a:pPr>
              <a:buNone/>
            </a:pPr>
            <a:r>
              <a:rPr lang="id-ID" dirty="0" smtClean="0"/>
              <a:t>Menggunakan Perintah Cut</a:t>
            </a:r>
          </a:p>
          <a:p>
            <a:pPr>
              <a:buNone/>
            </a:pPr>
            <a:r>
              <a:rPr lang="id-ID" dirty="0" smtClean="0"/>
              <a:t>• Sorotlah terlebih dahulu sel/range yang akan dipindahkan.</a:t>
            </a:r>
          </a:p>
          <a:p>
            <a:pPr>
              <a:buNone/>
            </a:pPr>
            <a:r>
              <a:rPr lang="id-ID" dirty="0" smtClean="0"/>
              <a:t>• Pilih dan klik menu Edit, Cut atau cukup dengan menekan </a:t>
            </a:r>
            <a:r>
              <a:rPr lang="id-ID" dirty="0" smtClean="0"/>
              <a:t>tombol Ctrl+X</a:t>
            </a:r>
            <a:endParaRPr lang="id-ID" dirty="0" smtClean="0"/>
          </a:p>
          <a:p>
            <a:pPr>
              <a:buNone/>
            </a:pPr>
            <a:r>
              <a:rPr lang="sv-SE" dirty="0" smtClean="0"/>
              <a:t>• Pindahkan penunjuk sel ke lokasi yang dinginkan.</a:t>
            </a:r>
          </a:p>
          <a:p>
            <a:pPr>
              <a:buNone/>
            </a:pPr>
            <a:r>
              <a:rPr lang="id-ID" dirty="0" smtClean="0"/>
              <a:t>• Pilih dan klik menu Edit, Paste atau dengan menekan </a:t>
            </a:r>
            <a:r>
              <a:rPr lang="id-ID" dirty="0" smtClean="0"/>
              <a:t> tombolCtrl+V</a:t>
            </a:r>
            <a:r>
              <a:rPr lang="id-ID" dirty="0" smtClean="0"/>
              <a:t>.</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800" b="1" dirty="0" smtClean="0">
                <a:solidFill>
                  <a:schemeClr val="accent2">
                    <a:lumMod val="20000"/>
                    <a:lumOff val="80000"/>
                  </a:schemeClr>
                </a:solidFill>
              </a:rPr>
              <a:t>Menyisip Baris/Kolom (Insert)</a:t>
            </a:r>
            <a:endParaRPr lang="id-ID" dirty="0"/>
          </a:p>
        </p:txBody>
      </p:sp>
      <p:sp>
        <p:nvSpPr>
          <p:cNvPr id="3" name="Content Placeholder 2"/>
          <p:cNvSpPr>
            <a:spLocks noGrp="1"/>
          </p:cNvSpPr>
          <p:nvPr>
            <p:ph idx="1"/>
          </p:nvPr>
        </p:nvSpPr>
        <p:spPr/>
        <p:txBody>
          <a:bodyPr>
            <a:noAutofit/>
          </a:bodyPr>
          <a:lstStyle/>
          <a:p>
            <a:pPr>
              <a:buNone/>
            </a:pPr>
            <a:r>
              <a:rPr lang="id-ID" sz="1800" dirty="0" smtClean="0"/>
              <a:t>Menyisip Baris</a:t>
            </a:r>
          </a:p>
          <a:p>
            <a:pPr>
              <a:buNone/>
            </a:pPr>
            <a:r>
              <a:rPr lang="fi-FI" sz="1800" dirty="0" smtClean="0"/>
              <a:t>Kita akan menyisip baris pada lokasi baris kelima karena </a:t>
            </a:r>
            <a:r>
              <a:rPr lang="fi-FI" sz="1800" dirty="0" smtClean="0"/>
              <a:t>lupa</a:t>
            </a:r>
            <a:r>
              <a:rPr lang="id-ID" sz="1800" dirty="0" smtClean="0"/>
              <a:t> memasukan </a:t>
            </a:r>
            <a:r>
              <a:rPr lang="id-ID" sz="1800" dirty="0" smtClean="0"/>
              <a:t>barang Motherboar pada lokasi tersebut, maka caranya ;</a:t>
            </a:r>
          </a:p>
          <a:p>
            <a:pPr>
              <a:buNone/>
            </a:pPr>
            <a:r>
              <a:rPr lang="id-ID" sz="1800" dirty="0" smtClean="0"/>
              <a:t>• Letakkanlah penunjuk mouse disel mana saja asal berada pada </a:t>
            </a:r>
            <a:r>
              <a:rPr lang="id-ID" sz="1800" dirty="0" smtClean="0"/>
              <a:t>lokasi </a:t>
            </a:r>
            <a:r>
              <a:rPr lang="fi-FI" sz="1800" dirty="0" smtClean="0"/>
              <a:t>baris </a:t>
            </a:r>
            <a:r>
              <a:rPr lang="fi-FI" sz="1800" dirty="0" smtClean="0"/>
              <a:t>kelima. (misal sel B5)</a:t>
            </a:r>
          </a:p>
          <a:p>
            <a:pPr>
              <a:buNone/>
            </a:pPr>
            <a:r>
              <a:rPr lang="id-ID" sz="1800" dirty="0" smtClean="0"/>
              <a:t>• Pilih dan klik menu Insert, Rows</a:t>
            </a:r>
            <a:r>
              <a:rPr lang="id-ID" sz="1800" dirty="0" smtClean="0"/>
              <a:t>.</a:t>
            </a:r>
          </a:p>
          <a:p>
            <a:pPr>
              <a:buNone/>
            </a:pPr>
            <a:r>
              <a:rPr lang="id-ID" sz="1800" dirty="0" smtClean="0"/>
              <a:t>Menyisip Kolom</a:t>
            </a:r>
          </a:p>
          <a:p>
            <a:pPr>
              <a:buNone/>
            </a:pPr>
            <a:r>
              <a:rPr lang="fi-FI" sz="1800" dirty="0" smtClean="0"/>
              <a:t>Pada saat mengetikan tabel diatas, kita lupa memasukkan kolom satuan</a:t>
            </a:r>
          </a:p>
          <a:p>
            <a:pPr>
              <a:buNone/>
            </a:pPr>
            <a:r>
              <a:rPr lang="id-ID" sz="1800" dirty="0" smtClean="0"/>
              <a:t>setelah kolom jumlah barang. Untuk mengatasi hal tersebut ikuti langkah</a:t>
            </a:r>
          </a:p>
          <a:p>
            <a:pPr>
              <a:buNone/>
            </a:pPr>
            <a:r>
              <a:rPr lang="id-ID" sz="1800" dirty="0" smtClean="0"/>
              <a:t>menyisip kolom berikut </a:t>
            </a:r>
            <a:r>
              <a:rPr lang="id-ID" sz="1800" dirty="0" smtClean="0"/>
              <a:t>;</a:t>
            </a:r>
          </a:p>
          <a:p>
            <a:r>
              <a:rPr lang="id-ID" sz="1800" dirty="0" smtClean="0"/>
              <a:t> </a:t>
            </a:r>
            <a:r>
              <a:rPr lang="id-ID" sz="1800" dirty="0" smtClean="0"/>
              <a:t>Letakkanlah penunjuk mouse disel mana saja asal berada pada </a:t>
            </a:r>
            <a:r>
              <a:rPr lang="id-ID" sz="1800" dirty="0" smtClean="0"/>
              <a:t>lokasi kolom </a:t>
            </a:r>
            <a:r>
              <a:rPr lang="id-ID" sz="1800" dirty="0" smtClean="0"/>
              <a:t>yang diinginkan. Sebagai contoh kolom E, maka letakkakan </a:t>
            </a:r>
            <a:r>
              <a:rPr lang="id-ID" sz="1800" dirty="0" smtClean="0"/>
              <a:t>di </a:t>
            </a:r>
            <a:r>
              <a:rPr lang="da-DK" sz="1800" dirty="0" smtClean="0"/>
              <a:t>sel </a:t>
            </a:r>
            <a:r>
              <a:rPr lang="da-DK" sz="1800" dirty="0" smtClean="0"/>
              <a:t>E.5 atau E.4 dsb</a:t>
            </a:r>
            <a:r>
              <a:rPr lang="da-DK" sz="1800" dirty="0" smtClean="0"/>
              <a:t>)</a:t>
            </a:r>
            <a:endParaRPr lang="id-ID" sz="1800" dirty="0" smtClean="0"/>
          </a:p>
          <a:p>
            <a:r>
              <a:rPr lang="nl-NL" sz="1800" dirty="0" smtClean="0"/>
              <a:t> </a:t>
            </a:r>
            <a:r>
              <a:rPr lang="nl-NL" sz="1800" dirty="0" smtClean="0"/>
              <a:t>Pilih dan klik menu Insert, Columns.</a:t>
            </a:r>
            <a:endParaRPr lang="id-ID" sz="1800"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20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2000"/>
                                        <p:tgtEl>
                                          <p:spTgt spid="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2000"/>
                                        <p:tgtEl>
                                          <p:spTgt spid="3">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2000"/>
                                        <p:tgtEl>
                                          <p:spTgt spid="3">
                                            <p:txEl>
                                              <p:pRg st="5" end="5"/>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2000"/>
                                        <p:tgtEl>
                                          <p:spTgt spid="3">
                                            <p:txEl>
                                              <p:pRg st="6" end="6"/>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2000"/>
                                        <p:tgtEl>
                                          <p:spTgt spid="3">
                                            <p:txEl>
                                              <p:pRg st="7" end="7"/>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2000"/>
                                        <p:tgtEl>
                                          <p:spTgt spid="3">
                                            <p:txEl>
                                              <p:pRg st="8" end="8"/>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4800" b="1" dirty="0" smtClean="0">
                <a:solidFill>
                  <a:schemeClr val="accent2">
                    <a:lumMod val="20000"/>
                    <a:lumOff val="80000"/>
                  </a:schemeClr>
                </a:solidFill>
              </a:rPr>
              <a:t>Menghapus Baris, Kolom dan Sel (Delete)</a:t>
            </a:r>
            <a:endParaRPr lang="id-ID" dirty="0"/>
          </a:p>
        </p:txBody>
      </p:sp>
      <p:sp>
        <p:nvSpPr>
          <p:cNvPr id="3" name="Content Placeholder 2"/>
          <p:cNvSpPr>
            <a:spLocks noGrp="1"/>
          </p:cNvSpPr>
          <p:nvPr>
            <p:ph idx="1"/>
          </p:nvPr>
        </p:nvSpPr>
        <p:spPr/>
        <p:txBody>
          <a:bodyPr>
            <a:noAutofit/>
          </a:bodyPr>
          <a:lstStyle/>
          <a:p>
            <a:pPr>
              <a:buNone/>
            </a:pPr>
            <a:r>
              <a:rPr lang="id-ID" sz="1800" dirty="0" smtClean="0"/>
              <a:t>• Sorotlah sel atau range yang akan dihapus.</a:t>
            </a:r>
          </a:p>
          <a:p>
            <a:pPr>
              <a:buNone/>
            </a:pPr>
            <a:r>
              <a:rPr lang="id-ID" sz="1800" dirty="0" smtClean="0"/>
              <a:t>• Pilih dan klik menu Edit, Delete, maka kota dialog delete </a:t>
            </a:r>
          </a:p>
          <a:p>
            <a:pPr>
              <a:buNone/>
            </a:pPr>
            <a:r>
              <a:rPr lang="id-ID" sz="1800" dirty="0" smtClean="0"/>
              <a:t>• </a:t>
            </a:r>
            <a:r>
              <a:rPr lang="id-ID" sz="1800" dirty="0" smtClean="0"/>
              <a:t>Pada kotak delete tersebut pilih salah satu model penghapusan berikut </a:t>
            </a:r>
            <a:r>
              <a:rPr lang="id-ID" sz="1800" dirty="0" smtClean="0"/>
              <a:t>ini</a:t>
            </a:r>
          </a:p>
          <a:p>
            <a:pPr>
              <a:buNone/>
            </a:pPr>
            <a:r>
              <a:rPr lang="id-ID" sz="1800" dirty="0" smtClean="0"/>
              <a:t>1</a:t>
            </a:r>
            <a:r>
              <a:rPr lang="id-ID" sz="1800" dirty="0" smtClean="0"/>
              <a:t>) Shift cell left, digunakan untuk menghapus seluruh isi sel/ range </a:t>
            </a:r>
            <a:r>
              <a:rPr lang="id-ID" sz="1800" dirty="0" smtClean="0"/>
              <a:t>yang disorot </a:t>
            </a:r>
            <a:r>
              <a:rPr lang="id-ID" sz="1800" dirty="0" smtClean="0"/>
              <a:t>dan diganti dengan data pada baris yang sama yang </a:t>
            </a:r>
            <a:r>
              <a:rPr lang="id-ID" sz="1800" dirty="0" smtClean="0"/>
              <a:t>terletak disebelah </a:t>
            </a:r>
            <a:r>
              <a:rPr lang="id-ID" sz="1800" dirty="0" smtClean="0"/>
              <a:t>kanannya.</a:t>
            </a:r>
          </a:p>
          <a:p>
            <a:pPr>
              <a:buNone/>
            </a:pPr>
            <a:r>
              <a:rPr lang="id-ID" sz="1800" dirty="0" smtClean="0"/>
              <a:t>2) Shift cell up, digunakan untuk menghapus seluruh isi sel/ range </a:t>
            </a:r>
            <a:r>
              <a:rPr lang="id-ID" sz="1800" dirty="0" smtClean="0"/>
              <a:t>yang disorot </a:t>
            </a:r>
            <a:r>
              <a:rPr lang="id-ID" sz="1800" dirty="0" smtClean="0"/>
              <a:t>dan diganti dengan data pada kolom yang sama </a:t>
            </a:r>
            <a:r>
              <a:rPr lang="id-ID" sz="1800" dirty="0" smtClean="0"/>
              <a:t>yang terletak disebelah </a:t>
            </a:r>
            <a:r>
              <a:rPr lang="id-ID" sz="1800" dirty="0" smtClean="0"/>
              <a:t>bawahnya.</a:t>
            </a:r>
          </a:p>
          <a:p>
            <a:pPr>
              <a:buNone/>
            </a:pPr>
            <a:r>
              <a:rPr lang="en-US" sz="1800" dirty="0" smtClean="0"/>
              <a:t>3) Entire Row, </a:t>
            </a:r>
            <a:r>
              <a:rPr lang="en-US" sz="1800" dirty="0" err="1" smtClean="0"/>
              <a:t>digunakan</a:t>
            </a:r>
            <a:r>
              <a:rPr lang="en-US" sz="1800" dirty="0" smtClean="0"/>
              <a:t> </a:t>
            </a:r>
            <a:r>
              <a:rPr lang="en-US" sz="1800" dirty="0" err="1" smtClean="0"/>
              <a:t>untuk</a:t>
            </a:r>
            <a:r>
              <a:rPr lang="en-US" sz="1800" dirty="0" smtClean="0"/>
              <a:t> </a:t>
            </a:r>
            <a:r>
              <a:rPr lang="en-US" sz="1800" dirty="0" err="1" smtClean="0"/>
              <a:t>menghapus</a:t>
            </a:r>
            <a:r>
              <a:rPr lang="en-US" sz="1800" dirty="0" smtClean="0"/>
              <a:t> </a:t>
            </a:r>
            <a:r>
              <a:rPr lang="en-US" sz="1800" dirty="0" err="1" smtClean="0"/>
              <a:t>seluruh</a:t>
            </a:r>
            <a:r>
              <a:rPr lang="en-US" sz="1800" dirty="0" smtClean="0"/>
              <a:t> </a:t>
            </a:r>
            <a:r>
              <a:rPr lang="en-US" sz="1800" dirty="0" err="1" smtClean="0"/>
              <a:t>isi</a:t>
            </a:r>
            <a:r>
              <a:rPr lang="en-US" sz="1800" dirty="0" smtClean="0"/>
              <a:t> </a:t>
            </a:r>
            <a:r>
              <a:rPr lang="en-US" sz="1800" dirty="0" err="1" smtClean="0"/>
              <a:t>sel</a:t>
            </a:r>
            <a:r>
              <a:rPr lang="en-US" sz="1800" dirty="0" smtClean="0"/>
              <a:t>/ range </a:t>
            </a:r>
            <a:r>
              <a:rPr lang="en-US" sz="1800" dirty="0" err="1" smtClean="0"/>
              <a:t>pada</a:t>
            </a:r>
            <a:r>
              <a:rPr lang="id-ID" sz="1800" dirty="0" smtClean="0"/>
              <a:t> baris </a:t>
            </a:r>
            <a:r>
              <a:rPr lang="id-ID" sz="1800" dirty="0" smtClean="0"/>
              <a:t>yang disorot.</a:t>
            </a:r>
          </a:p>
          <a:p>
            <a:pPr>
              <a:buNone/>
            </a:pPr>
            <a:r>
              <a:rPr lang="id-ID" sz="1800" dirty="0" smtClean="0"/>
              <a:t>4) Entire Columns, digunakan untuk menghapus seluruh isi </a:t>
            </a:r>
            <a:r>
              <a:rPr lang="id-ID" sz="1800" dirty="0" smtClean="0"/>
              <a:t> sel/rangepada </a:t>
            </a:r>
            <a:r>
              <a:rPr lang="id-ID" sz="1800" dirty="0" smtClean="0"/>
              <a:t>kolom yang disorot.</a:t>
            </a:r>
          </a:p>
          <a:p>
            <a:pPr>
              <a:buNone/>
            </a:pPr>
            <a:r>
              <a:rPr lang="id-ID" sz="1800" dirty="0" smtClean="0"/>
              <a:t>• Klik OK untuk menutup ini.</a:t>
            </a:r>
            <a:endParaRPr lang="id-ID" sz="1800"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800" b="1" dirty="0" smtClean="0">
                <a:solidFill>
                  <a:schemeClr val="accent2">
                    <a:lumMod val="20000"/>
                    <a:lumOff val="80000"/>
                  </a:schemeClr>
                </a:solidFill>
              </a:rPr>
              <a:t>Mengetengahkan Judul Tabel (Merge &amp; Center)</a:t>
            </a:r>
            <a:br>
              <a:rPr lang="id-ID" sz="4800" b="1" dirty="0" smtClean="0">
                <a:solidFill>
                  <a:schemeClr val="accent2">
                    <a:lumMod val="20000"/>
                    <a:lumOff val="80000"/>
                  </a:schemeClr>
                </a:solidFill>
              </a:rPr>
            </a:br>
            <a:endParaRPr lang="id-ID" dirty="0"/>
          </a:p>
        </p:txBody>
      </p:sp>
      <p:sp>
        <p:nvSpPr>
          <p:cNvPr id="3" name="Content Placeholder 2"/>
          <p:cNvSpPr>
            <a:spLocks noGrp="1"/>
          </p:cNvSpPr>
          <p:nvPr>
            <p:ph idx="1"/>
          </p:nvPr>
        </p:nvSpPr>
        <p:spPr/>
        <p:txBody>
          <a:bodyPr/>
          <a:lstStyle/>
          <a:p>
            <a:r>
              <a:rPr lang="id-ID" dirty="0" smtClean="0"/>
              <a:t>Sorotlah judul tabel tersebut sesuai dengan lebar tabel. (sorot perbaris)</a:t>
            </a:r>
          </a:p>
          <a:p>
            <a:r>
              <a:rPr lang="id-ID" dirty="0" smtClean="0"/>
              <a:t>Klik </a:t>
            </a:r>
            <a:r>
              <a:rPr lang="id-ID" dirty="0" smtClean="0"/>
              <a:t>icon Merge &amp; Center yang terletak pada toolbar standar.</a:t>
            </a:r>
            <a:endParaRPr lang="id-ID" dirty="0"/>
          </a:p>
        </p:txBody>
      </p:sp>
    </p:spTree>
  </p:cSld>
  <p:clrMapOvr>
    <a:masterClrMapping/>
  </p:clrMapOvr>
  <p:transition advClick="0" advTm="1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800" b="1" dirty="0" smtClean="0">
                <a:solidFill>
                  <a:schemeClr val="accent2">
                    <a:lumMod val="20000"/>
                    <a:lumOff val="80000"/>
                  </a:schemeClr>
                </a:solidFill>
              </a:rPr>
              <a:t>Memberi Garis Pembatas (Border)</a:t>
            </a:r>
            <a:br>
              <a:rPr lang="id-ID" sz="4800" b="1" dirty="0" smtClean="0">
                <a:solidFill>
                  <a:schemeClr val="accent2">
                    <a:lumMod val="20000"/>
                    <a:lumOff val="80000"/>
                  </a:schemeClr>
                </a:solidFill>
              </a:rPr>
            </a:br>
            <a:endParaRPr lang="id-ID" dirty="0"/>
          </a:p>
        </p:txBody>
      </p:sp>
      <p:sp>
        <p:nvSpPr>
          <p:cNvPr id="3" name="Content Placeholder 2"/>
          <p:cNvSpPr>
            <a:spLocks noGrp="1"/>
          </p:cNvSpPr>
          <p:nvPr>
            <p:ph idx="1"/>
          </p:nvPr>
        </p:nvSpPr>
        <p:spPr/>
        <p:txBody>
          <a:bodyPr>
            <a:normAutofit fontScale="55000" lnSpcReduction="20000"/>
          </a:bodyPr>
          <a:lstStyle/>
          <a:p>
            <a:pPr algn="just">
              <a:buNone/>
            </a:pPr>
            <a:r>
              <a:rPr lang="id-ID" dirty="0" smtClean="0"/>
              <a:t>Sorotlah sel/range yang akan diberi bingkai.</a:t>
            </a:r>
          </a:p>
          <a:p>
            <a:pPr algn="just">
              <a:buNone/>
            </a:pPr>
            <a:r>
              <a:rPr lang="id-ID" dirty="0" smtClean="0"/>
              <a:t>• Pilih menu Format dan klik Cell atau tekan tombol Ctrl+1, Kotak dialog</a:t>
            </a:r>
          </a:p>
          <a:p>
            <a:pPr algn="just">
              <a:buNone/>
            </a:pPr>
            <a:r>
              <a:rPr lang="id-ID" dirty="0" smtClean="0"/>
              <a:t>format akan ditampilkan.</a:t>
            </a:r>
          </a:p>
          <a:p>
            <a:pPr algn="just">
              <a:buNone/>
            </a:pPr>
            <a:r>
              <a:rPr lang="sv-SE" dirty="0" smtClean="0"/>
              <a:t>• Klik tab </a:t>
            </a:r>
            <a:r>
              <a:rPr lang="sv-SE" dirty="0" smtClean="0"/>
              <a:t>Borde</a:t>
            </a:r>
            <a:endParaRPr lang="id-ID" dirty="0" smtClean="0"/>
          </a:p>
          <a:p>
            <a:pPr algn="just">
              <a:buNone/>
            </a:pPr>
            <a:r>
              <a:rPr lang="fi-FI" dirty="0" smtClean="0"/>
              <a:t>• </a:t>
            </a:r>
            <a:r>
              <a:rPr lang="fi-FI" dirty="0" smtClean="0"/>
              <a:t>Pada bagian </a:t>
            </a:r>
            <a:r>
              <a:rPr lang="fi-FI" dirty="0" smtClean="0"/>
              <a:t>Preset</a:t>
            </a:r>
            <a:endParaRPr lang="id-ID" dirty="0" smtClean="0"/>
          </a:p>
          <a:p>
            <a:pPr algn="just">
              <a:buNone/>
            </a:pPr>
            <a:r>
              <a:rPr lang="id-ID" dirty="0" smtClean="0"/>
              <a:t>• None</a:t>
            </a:r>
            <a:r>
              <a:rPr lang="id-ID" dirty="0" smtClean="0"/>
              <a:t>, digunakan untuk menghapus seluruh garis pembatas </a:t>
            </a:r>
            <a:r>
              <a:rPr lang="id-ID" dirty="0" smtClean="0"/>
              <a:t>dan bingkai </a:t>
            </a:r>
            <a:r>
              <a:rPr lang="id-ID" dirty="0" smtClean="0"/>
              <a:t>yang telah ada.</a:t>
            </a:r>
          </a:p>
          <a:p>
            <a:pPr algn="just">
              <a:buNone/>
            </a:pPr>
            <a:r>
              <a:rPr lang="id-ID" dirty="0" smtClean="0"/>
              <a:t>• Outline, digunakan untuk membuat bingkai disekeliling sel </a:t>
            </a:r>
            <a:r>
              <a:rPr lang="id-ID" dirty="0" smtClean="0"/>
              <a:t>atau range </a:t>
            </a:r>
            <a:r>
              <a:rPr lang="id-ID" dirty="0" smtClean="0"/>
              <a:t>yang disorot.</a:t>
            </a:r>
          </a:p>
          <a:p>
            <a:pPr algn="just">
              <a:buNone/>
            </a:pPr>
            <a:r>
              <a:rPr lang="id-ID" dirty="0" smtClean="0"/>
              <a:t>• Inside, digunakan untuk menempatkan garis pembatas </a:t>
            </a:r>
            <a:r>
              <a:rPr lang="id-ID" dirty="0" smtClean="0"/>
              <a:t>dibagian dalam </a:t>
            </a:r>
            <a:r>
              <a:rPr lang="id-ID" dirty="0" smtClean="0"/>
              <a:t>range.</a:t>
            </a:r>
          </a:p>
          <a:p>
            <a:pPr algn="just">
              <a:buNone/>
            </a:pPr>
            <a:r>
              <a:rPr lang="id-ID" dirty="0" smtClean="0"/>
              <a:t>• Border, digunakan untuk memberi garis pembatas, pada </a:t>
            </a:r>
            <a:r>
              <a:rPr lang="id-ID" dirty="0" smtClean="0"/>
              <a:t>bagian yang </a:t>
            </a:r>
            <a:r>
              <a:rPr lang="id-ID" dirty="0" smtClean="0"/>
              <a:t>diinginkan, atas, tengah, bawah, miring, sebelah kanan, </a:t>
            </a:r>
            <a:r>
              <a:rPr lang="id-ID" dirty="0" smtClean="0"/>
              <a:t>kiri dan </a:t>
            </a:r>
            <a:r>
              <a:rPr lang="id-ID" dirty="0" smtClean="0"/>
              <a:t>lain-lain.</a:t>
            </a:r>
          </a:p>
          <a:p>
            <a:pPr algn="just">
              <a:buNone/>
            </a:pPr>
            <a:r>
              <a:rPr lang="id-ID" dirty="0" smtClean="0"/>
              <a:t>• Pada bagian Style, pilih model garis yang dinginkan.</a:t>
            </a:r>
          </a:p>
          <a:p>
            <a:pPr algn="just">
              <a:buNone/>
            </a:pPr>
            <a:r>
              <a:rPr lang="id-ID" dirty="0" smtClean="0"/>
              <a:t>• Untuk memberi warna pada garis, pilih salah satu warna yang </a:t>
            </a:r>
            <a:r>
              <a:rPr lang="id-ID" dirty="0" smtClean="0"/>
              <a:t>telah </a:t>
            </a:r>
            <a:r>
              <a:rPr lang="es-ES" dirty="0" err="1" smtClean="0"/>
              <a:t>disediakan</a:t>
            </a:r>
            <a:r>
              <a:rPr lang="es-ES" dirty="0" smtClean="0"/>
              <a:t> </a:t>
            </a:r>
            <a:r>
              <a:rPr lang="es-ES" dirty="0" err="1" smtClean="0"/>
              <a:t>oleh</a:t>
            </a:r>
            <a:r>
              <a:rPr lang="es-ES" dirty="0" smtClean="0"/>
              <a:t> Excel 2000 pada </a:t>
            </a:r>
            <a:r>
              <a:rPr lang="es-ES" dirty="0" err="1" smtClean="0"/>
              <a:t>tab</a:t>
            </a:r>
            <a:r>
              <a:rPr lang="es-ES" dirty="0" smtClean="0"/>
              <a:t> Color.</a:t>
            </a:r>
          </a:p>
          <a:p>
            <a:pPr algn="just">
              <a:buNone/>
            </a:pPr>
            <a:r>
              <a:rPr lang="id-ID" dirty="0" smtClean="0"/>
              <a:t>• Klik OK untuk menutup jendela ini.</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3">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2000"/>
                                        <p:tgtEl>
                                          <p:spTgt spid="3">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2000"/>
                                        <p:tgtEl>
                                          <p:spTgt spid="3">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2000"/>
                                        <p:tgtEl>
                                          <p:spTgt spid="3">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2000"/>
                                        <p:tgtEl>
                                          <p:spTgt spid="3">
                                            <p:txEl>
                                              <p:pRg st="5" end="5"/>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2000"/>
                                        <p:tgtEl>
                                          <p:spTgt spid="3">
                                            <p:txEl>
                                              <p:pRg st="6" end="6"/>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2000"/>
                                        <p:tgtEl>
                                          <p:spTgt spid="3">
                                            <p:txEl>
                                              <p:pRg st="7" end="7"/>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2000"/>
                                        <p:tgtEl>
                                          <p:spTgt spid="3">
                                            <p:txEl>
                                              <p:pRg st="8" end="8"/>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2000"/>
                                        <p:tgtEl>
                                          <p:spTgt spid="3">
                                            <p:txEl>
                                              <p:pRg st="9" end="9"/>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2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9" dur="2000"/>
                                        <p:tgtEl>
                                          <p:spTgt spid="3">
                                            <p:txEl>
                                              <p:pRg st="10" end="10"/>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p:cTn id="62" dur="2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5400" b="1" dirty="0" smtClean="0">
                <a:solidFill>
                  <a:schemeClr val="accent2"/>
                </a:solidFill>
                <a:latin typeface="Curlz MT" pitchFamily="82" charset="0"/>
              </a:rPr>
              <a:t>Membuat Tabel dan Grafik</a:t>
            </a:r>
            <a:endParaRPr lang="id-ID" sz="5400" dirty="0">
              <a:solidFill>
                <a:schemeClr val="accent2"/>
              </a:solidFill>
              <a:latin typeface="Curlz MT" pitchFamily="82" charset="0"/>
            </a:endParaRPr>
          </a:p>
        </p:txBody>
      </p:sp>
      <p:sp>
        <p:nvSpPr>
          <p:cNvPr id="3" name="Content Placeholder 2"/>
          <p:cNvSpPr>
            <a:spLocks noGrp="1"/>
          </p:cNvSpPr>
          <p:nvPr>
            <p:ph idx="1"/>
          </p:nvPr>
        </p:nvSpPr>
        <p:spPr/>
        <p:txBody>
          <a:bodyPr>
            <a:normAutofit/>
          </a:bodyPr>
          <a:lstStyle/>
          <a:p>
            <a:pPr algn="ctr">
              <a:buNone/>
            </a:pPr>
            <a:r>
              <a:rPr lang="id-ID" sz="6600" b="1" dirty="0" smtClean="0">
                <a:solidFill>
                  <a:schemeClr val="accent1"/>
                </a:solidFill>
                <a:latin typeface="Bradley Hand ITC" pitchFamily="66" charset="0"/>
              </a:rPr>
              <a:t>Membuat </a:t>
            </a:r>
            <a:r>
              <a:rPr lang="id-ID" sz="6600" b="1" dirty="0" smtClean="0">
                <a:solidFill>
                  <a:schemeClr val="accent1"/>
                </a:solidFill>
                <a:latin typeface="Bradley Hand ITC" pitchFamily="66" charset="0"/>
              </a:rPr>
              <a:t>Tabel</a:t>
            </a:r>
          </a:p>
          <a:p>
            <a:pPr algn="ctr">
              <a:buNone/>
            </a:pPr>
            <a:r>
              <a:rPr lang="id-ID" sz="6600" b="1" dirty="0" smtClean="0">
                <a:solidFill>
                  <a:schemeClr val="accent1"/>
                </a:solidFill>
                <a:latin typeface="Bradley Hand ITC" pitchFamily="66" charset="0"/>
              </a:rPr>
              <a:t>Membuat </a:t>
            </a:r>
            <a:r>
              <a:rPr lang="id-ID" sz="6600" b="1" dirty="0" smtClean="0">
                <a:solidFill>
                  <a:schemeClr val="accent1"/>
                </a:solidFill>
                <a:latin typeface="Bradley Hand ITC" pitchFamily="66" charset="0"/>
              </a:rPr>
              <a:t>Grafik</a:t>
            </a:r>
          </a:p>
          <a:p>
            <a:pPr algn="ctr">
              <a:buNone/>
            </a:pPr>
            <a:endParaRPr lang="id-ID" sz="6600" dirty="0">
              <a:solidFill>
                <a:schemeClr val="accent1"/>
              </a:solidFill>
              <a:latin typeface="Bradley Hand ITC" pitchFamily="66"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4800" b="1" dirty="0" smtClean="0">
                <a:solidFill>
                  <a:schemeClr val="accent1"/>
                </a:solidFill>
                <a:latin typeface="Bradley Hand ITC" pitchFamily="66" charset="0"/>
              </a:rPr>
              <a:t>Membuat Tabel</a:t>
            </a:r>
            <a:endParaRPr lang="id-ID" dirty="0"/>
          </a:p>
        </p:txBody>
      </p:sp>
      <p:sp>
        <p:nvSpPr>
          <p:cNvPr id="3" name="Content Placeholder 2"/>
          <p:cNvSpPr>
            <a:spLocks noGrp="1"/>
          </p:cNvSpPr>
          <p:nvPr>
            <p:ph idx="1"/>
          </p:nvPr>
        </p:nvSpPr>
        <p:spPr>
          <a:xfrm>
            <a:off x="0" y="1600200"/>
            <a:ext cx="9144000" cy="4525963"/>
          </a:xfrm>
        </p:spPr>
        <p:txBody>
          <a:bodyPr>
            <a:normAutofit/>
          </a:bodyPr>
          <a:lstStyle/>
          <a:p>
            <a:pPr>
              <a:buNone/>
            </a:pPr>
            <a:r>
              <a:rPr lang="id-ID" sz="2400" dirty="0" smtClean="0"/>
              <a:t>Sorotlah range data yang akan dibuat tabelnya</a:t>
            </a:r>
          </a:p>
          <a:p>
            <a:pPr>
              <a:buNone/>
            </a:pPr>
            <a:r>
              <a:rPr lang="id-ID" sz="2400" dirty="0" smtClean="0"/>
              <a:t>• Pilih menu Format, dan klik AutoFormat, maka kota dialog Auto </a:t>
            </a:r>
            <a:r>
              <a:rPr lang="id-ID" sz="2400" dirty="0" smtClean="0"/>
              <a:t>Format </a:t>
            </a:r>
            <a:r>
              <a:rPr lang="fi-FI" sz="2400" dirty="0" smtClean="0"/>
              <a:t>akan</a:t>
            </a:r>
            <a:r>
              <a:rPr lang="id-ID" sz="2400" dirty="0" smtClean="0"/>
              <a:t> </a:t>
            </a:r>
            <a:r>
              <a:rPr lang="fi-FI" sz="2400" dirty="0" smtClean="0"/>
              <a:t>ditampilkan </a:t>
            </a:r>
            <a:r>
              <a:rPr lang="fi-FI" sz="2400" dirty="0" smtClean="0"/>
              <a:t>seperti berikut ini ;</a:t>
            </a:r>
            <a:endParaRPr lang="id-ID" sz="2400" dirty="0"/>
          </a:p>
        </p:txBody>
      </p:sp>
      <p:pic>
        <p:nvPicPr>
          <p:cNvPr id="1026" name="Picture 2"/>
          <p:cNvPicPr>
            <a:picLocks noChangeAspect="1" noChangeArrowheads="1"/>
          </p:cNvPicPr>
          <p:nvPr/>
        </p:nvPicPr>
        <p:blipFill>
          <a:blip r:embed="rId2"/>
          <a:srcRect/>
          <a:stretch>
            <a:fillRect/>
          </a:stretch>
        </p:blipFill>
        <p:spPr bwMode="auto">
          <a:xfrm>
            <a:off x="642910" y="2928934"/>
            <a:ext cx="7429552" cy="2286016"/>
          </a:xfrm>
          <a:prstGeom prst="rect">
            <a:avLst/>
          </a:prstGeom>
          <a:noFill/>
          <a:ln w="9525">
            <a:noFill/>
            <a:miter lim="800000"/>
            <a:headEnd/>
            <a:tailEnd/>
          </a:ln>
          <a:effectLst/>
        </p:spPr>
      </p:pic>
      <p:sp>
        <p:nvSpPr>
          <p:cNvPr id="5" name="Rectangle 4"/>
          <p:cNvSpPr/>
          <p:nvPr/>
        </p:nvSpPr>
        <p:spPr>
          <a:xfrm>
            <a:off x="214282" y="5380672"/>
            <a:ext cx="8286808" cy="1477328"/>
          </a:xfrm>
          <a:prstGeom prst="rect">
            <a:avLst/>
          </a:prstGeom>
        </p:spPr>
        <p:txBody>
          <a:bodyPr wrap="square">
            <a:spAutoFit/>
          </a:bodyPr>
          <a:lstStyle/>
          <a:p>
            <a:r>
              <a:rPr lang="id-ID" dirty="0" smtClean="0"/>
              <a:t>Gunakan vertikal scroll bar untuk melihat model tabel lainnya yang</a:t>
            </a:r>
          </a:p>
          <a:p>
            <a:r>
              <a:rPr lang="id-ID" dirty="0" smtClean="0"/>
              <a:t>disediakan oleh Excel 2000.</a:t>
            </a:r>
          </a:p>
          <a:p>
            <a:r>
              <a:rPr lang="id-ID" dirty="0" smtClean="0"/>
              <a:t>• Klik salah satu model tabel yang diinginkan.</a:t>
            </a:r>
          </a:p>
          <a:p>
            <a:r>
              <a:rPr lang="id-ID" dirty="0" smtClean="0"/>
              <a:t>• Klik OK untuk menutup jendela ini. Maka range yang disorot tadi akan</a:t>
            </a:r>
          </a:p>
          <a:p>
            <a:r>
              <a:rPr lang="sv-SE" dirty="0" smtClean="0"/>
              <a:t>diubah sesuai dengan tabel yang anda pilih</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26"/>
                                        </p:tgtEl>
                                      </p:cBhvr>
                                    </p:animEffect>
                                    <p:animScale>
                                      <p:cBhvr>
                                        <p:cTn id="22" dur="250" autoRev="1" fill="hold"/>
                                        <p:tgtEl>
                                          <p:spTgt spid="102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400" b="1" dirty="0" smtClean="0">
                <a:solidFill>
                  <a:schemeClr val="accent1"/>
                </a:solidFill>
                <a:latin typeface="Bradley Hand ITC" pitchFamily="66" charset="0"/>
              </a:rPr>
              <a:t>Membuat </a:t>
            </a:r>
            <a:r>
              <a:rPr lang="id-ID" sz="4400" b="1" dirty="0" smtClean="0">
                <a:solidFill>
                  <a:schemeClr val="accent1"/>
                </a:solidFill>
                <a:latin typeface="Bradley Hand ITC" pitchFamily="66" charset="0"/>
              </a:rPr>
              <a:t>Grafik</a:t>
            </a:r>
            <a:endParaRPr lang="id-ID" sz="4400" dirty="0"/>
          </a:p>
        </p:txBody>
      </p:sp>
      <p:sp>
        <p:nvSpPr>
          <p:cNvPr id="3" name="Content Placeholder 2"/>
          <p:cNvSpPr>
            <a:spLocks noGrp="1"/>
          </p:cNvSpPr>
          <p:nvPr>
            <p:ph idx="1"/>
          </p:nvPr>
        </p:nvSpPr>
        <p:spPr/>
        <p:txBody>
          <a:bodyPr>
            <a:normAutofit/>
          </a:bodyPr>
          <a:lstStyle/>
          <a:p>
            <a:pPr marL="23813" indent="-23813" algn="just">
              <a:buNone/>
            </a:pPr>
            <a:r>
              <a:rPr lang="id-ID" sz="2400" dirty="0" smtClean="0"/>
              <a:t>Membuat Grafik Menggunakan Chart </a:t>
            </a:r>
            <a:r>
              <a:rPr lang="id-ID" sz="2400" dirty="0" smtClean="0"/>
              <a:t>Wizard.Untuk </a:t>
            </a:r>
            <a:r>
              <a:rPr lang="id-ID" sz="2400" dirty="0" smtClean="0"/>
              <a:t>membantu penjelasan materi ini, perhatikan tabel berikut ini :</a:t>
            </a:r>
            <a:endParaRPr lang="id-ID" sz="2400" dirty="0"/>
          </a:p>
        </p:txBody>
      </p:sp>
      <p:pic>
        <p:nvPicPr>
          <p:cNvPr id="2050" name="Picture 2"/>
          <p:cNvPicPr>
            <a:picLocks noChangeAspect="1" noChangeArrowheads="1"/>
          </p:cNvPicPr>
          <p:nvPr/>
        </p:nvPicPr>
        <p:blipFill>
          <a:blip r:embed="rId2"/>
          <a:srcRect/>
          <a:stretch>
            <a:fillRect/>
          </a:stretch>
        </p:blipFill>
        <p:spPr bwMode="auto">
          <a:xfrm>
            <a:off x="571472" y="2857496"/>
            <a:ext cx="7143800" cy="2581275"/>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2000" fill="hold"/>
                                        <p:tgtEl>
                                          <p:spTgt spid="2050"/>
                                        </p:tgtEl>
                                        <p:attrNameLst>
                                          <p:attrName>ppt_x</p:attrName>
                                        </p:attrNameLst>
                                      </p:cBhvr>
                                      <p:tavLst>
                                        <p:tav tm="0">
                                          <p:val>
                                            <p:strVal val="#ppt_x"/>
                                          </p:val>
                                        </p:tav>
                                        <p:tav tm="100000">
                                          <p:val>
                                            <p:strVal val="#ppt_x"/>
                                          </p:val>
                                        </p:tav>
                                      </p:tavLst>
                                    </p:anim>
                                    <p:anim calcmode="lin" valueType="num">
                                      <p:cBhvr additive="base">
                                        <p:cTn id="20"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d-ID" sz="4400" b="1" dirty="0" smtClean="0">
                <a:solidFill>
                  <a:schemeClr val="accent5"/>
                </a:solidFill>
                <a:latin typeface="Bradley Hand ITC" pitchFamily="66" charset="0"/>
              </a:rPr>
              <a:t>Langkah-langkah membuat grafik </a:t>
            </a:r>
            <a:endParaRPr lang="id-ID" sz="4400" b="1" dirty="0">
              <a:solidFill>
                <a:schemeClr val="accent5"/>
              </a:solidFill>
              <a:latin typeface="Bradley Hand ITC" pitchFamily="66" charset="0"/>
            </a:endParaRPr>
          </a:p>
        </p:txBody>
      </p:sp>
      <p:sp>
        <p:nvSpPr>
          <p:cNvPr id="3" name="Content Placeholder 2"/>
          <p:cNvSpPr>
            <a:spLocks noGrp="1"/>
          </p:cNvSpPr>
          <p:nvPr>
            <p:ph idx="1"/>
          </p:nvPr>
        </p:nvSpPr>
        <p:spPr/>
        <p:txBody>
          <a:bodyPr>
            <a:normAutofit/>
          </a:bodyPr>
          <a:lstStyle/>
          <a:p>
            <a:pPr>
              <a:buNone/>
            </a:pPr>
            <a:endParaRPr lang="id-ID" sz="2400" dirty="0" smtClean="0">
              <a:latin typeface="Andalus" pitchFamily="18" charset="-78"/>
              <a:cs typeface="Andalus" pitchFamily="18" charset="-78"/>
            </a:endParaRPr>
          </a:p>
          <a:p>
            <a:pPr>
              <a:buNone/>
            </a:pPr>
            <a:r>
              <a:rPr lang="id-ID" sz="2400" dirty="0" smtClean="0">
                <a:latin typeface="Andalus" pitchFamily="18" charset="-78"/>
                <a:cs typeface="Andalus" pitchFamily="18" charset="-78"/>
              </a:rPr>
              <a:t>1. Sorotlah range data yang akan dibuat grafik (mencakup judul </a:t>
            </a:r>
            <a:r>
              <a:rPr lang="id-ID" sz="2400" dirty="0" smtClean="0">
                <a:latin typeface="Andalus" pitchFamily="18" charset="-78"/>
                <a:cs typeface="Andalus" pitchFamily="18" charset="-78"/>
              </a:rPr>
              <a:t>baris dan </a:t>
            </a:r>
            <a:r>
              <a:rPr lang="id-ID" sz="2400" dirty="0" smtClean="0">
                <a:latin typeface="Andalus" pitchFamily="18" charset="-78"/>
                <a:cs typeface="Andalus" pitchFamily="18" charset="-78"/>
              </a:rPr>
              <a:t>judul kolom). Sebagai contoh, sorotlah range B6:G11.</a:t>
            </a:r>
          </a:p>
          <a:p>
            <a:pPr>
              <a:buNone/>
            </a:pPr>
            <a:r>
              <a:rPr lang="id-ID" sz="2400" dirty="0" smtClean="0">
                <a:latin typeface="Andalus" pitchFamily="18" charset="-78"/>
                <a:cs typeface="Andalus" pitchFamily="18" charset="-78"/>
              </a:rPr>
              <a:t>2. Klik icon Chart Wizard , maka kotak dialog Chart </a:t>
            </a:r>
            <a:r>
              <a:rPr lang="id-ID" sz="2400" dirty="0" smtClean="0">
                <a:latin typeface="Andalus" pitchFamily="18" charset="-78"/>
                <a:cs typeface="Andalus" pitchFamily="18" charset="-78"/>
              </a:rPr>
              <a:t>Wizard-Step </a:t>
            </a:r>
            <a:r>
              <a:rPr lang="id-ID" sz="2400" dirty="0" smtClean="0">
                <a:latin typeface="Andalus" pitchFamily="18" charset="-78"/>
                <a:cs typeface="Andalus" pitchFamily="18" charset="-78"/>
              </a:rPr>
              <a:t>1 0f 4, akan ditampilkan seperti berikut ;</a:t>
            </a:r>
            <a:endParaRPr lang="id-ID" sz="2400" dirty="0">
              <a:latin typeface="Andalus" pitchFamily="18" charset="-78"/>
              <a:cs typeface="Andalus" pitchFamily="18" charset="-78"/>
            </a:endParaRPr>
          </a:p>
        </p:txBody>
      </p:sp>
      <p:pic>
        <p:nvPicPr>
          <p:cNvPr id="3074" name="Picture 2"/>
          <p:cNvPicPr>
            <a:picLocks noChangeAspect="1" noChangeArrowheads="1"/>
          </p:cNvPicPr>
          <p:nvPr/>
        </p:nvPicPr>
        <p:blipFill>
          <a:blip r:embed="rId2"/>
          <a:srcRect/>
          <a:stretch>
            <a:fillRect/>
          </a:stretch>
        </p:blipFill>
        <p:spPr bwMode="auto">
          <a:xfrm>
            <a:off x="1785918" y="4071942"/>
            <a:ext cx="3924300" cy="2786058"/>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 to="" calcmode="lin" valueType="num">
                                      <p:cBhvr>
                                        <p:cTn id="26"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661308"/>
          </a:xfrm>
        </p:spPr>
        <p:txBody>
          <a:bodyPr>
            <a:noAutofit/>
          </a:bodyPr>
          <a:lstStyle/>
          <a:p>
            <a:pPr algn="ctr"/>
            <a:r>
              <a:rPr lang="id-ID" sz="5400" dirty="0" smtClean="0">
                <a:ln w="18415" cmpd="sng">
                  <a:solidFill>
                    <a:srgbClr val="FFFFFF"/>
                  </a:solidFill>
                  <a:prstDash val="solid"/>
                </a:ln>
                <a:solidFill>
                  <a:schemeClr val="accent5">
                    <a:lumMod val="20000"/>
                    <a:lumOff val="80000"/>
                  </a:schemeClr>
                </a:solidFill>
                <a:effectLst>
                  <a:glow rad="101600">
                    <a:schemeClr val="accent5">
                      <a:lumMod val="20000"/>
                      <a:lumOff val="80000"/>
                      <a:alpha val="60000"/>
                    </a:schemeClr>
                  </a:glow>
                  <a:outerShdw blurRad="63500" dir="3600000" algn="tl" rotWithShape="0">
                    <a:srgbClr val="000000">
                      <a:alpha val="70000"/>
                    </a:srgbClr>
                  </a:outerShdw>
                </a:effectLst>
                <a:latin typeface="Curlz MT" pitchFamily="82" charset="0"/>
              </a:rPr>
              <a:t>Mengenal Elemen Jendela Excel 2000</a:t>
            </a:r>
            <a:endParaRPr lang="id-ID" sz="5400" dirty="0">
              <a:ln w="18415" cmpd="sng">
                <a:solidFill>
                  <a:srgbClr val="FFFFFF"/>
                </a:solidFill>
                <a:prstDash val="solid"/>
              </a:ln>
              <a:solidFill>
                <a:schemeClr val="accent5">
                  <a:lumMod val="20000"/>
                  <a:lumOff val="80000"/>
                </a:schemeClr>
              </a:solidFill>
              <a:effectLst>
                <a:glow rad="101600">
                  <a:schemeClr val="accent5">
                    <a:lumMod val="20000"/>
                    <a:lumOff val="80000"/>
                    <a:alpha val="60000"/>
                  </a:schemeClr>
                </a:glow>
                <a:outerShdw blurRad="63500" dir="3600000" algn="tl" rotWithShape="0">
                  <a:srgbClr val="000000">
                    <a:alpha val="70000"/>
                  </a:srgbClr>
                </a:outerShdw>
              </a:effectLst>
              <a:latin typeface="Curlz MT" pitchFamily="82"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402754" y="2143116"/>
            <a:ext cx="8384088" cy="4206090"/>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800" dirty="0" smtClean="0">
                <a:solidFill>
                  <a:srgbClr val="FFFF00"/>
                </a:solidFill>
                <a:latin typeface="Bradley Hand ITC" pitchFamily="66" charset="0"/>
              </a:rPr>
              <a:t>Langkah-langkah membuat grafik </a:t>
            </a:r>
            <a:endParaRPr lang="id-ID" dirty="0">
              <a:solidFill>
                <a:srgbClr val="FFFF00"/>
              </a:solidFill>
            </a:endParaRPr>
          </a:p>
        </p:txBody>
      </p:sp>
      <p:sp>
        <p:nvSpPr>
          <p:cNvPr id="3" name="Content Placeholder 2"/>
          <p:cNvSpPr>
            <a:spLocks noGrp="1"/>
          </p:cNvSpPr>
          <p:nvPr>
            <p:ph idx="1"/>
          </p:nvPr>
        </p:nvSpPr>
        <p:spPr>
          <a:xfrm>
            <a:off x="457200" y="1600200"/>
            <a:ext cx="8258204" cy="4525963"/>
          </a:xfrm>
        </p:spPr>
        <p:txBody>
          <a:bodyPr>
            <a:normAutofit/>
          </a:bodyPr>
          <a:lstStyle/>
          <a:p>
            <a:pPr>
              <a:buNone/>
            </a:pPr>
            <a:r>
              <a:rPr lang="id-ID" sz="2000" dirty="0" smtClean="0"/>
              <a:t>3. Pada daftar Chart type, pilih model grafik yang diinginkan </a:t>
            </a:r>
            <a:r>
              <a:rPr lang="id-ID" sz="2000" dirty="0" smtClean="0"/>
              <a:t>dan pada </a:t>
            </a:r>
            <a:r>
              <a:rPr lang="id-ID" sz="2000" dirty="0" smtClean="0"/>
              <a:t>Chart sub-type pilih model tampilan </a:t>
            </a:r>
            <a:r>
              <a:rPr lang="id-ID" sz="2000" dirty="0" smtClean="0"/>
              <a:t>yang diinginkan. Untuk melihat </a:t>
            </a:r>
            <a:r>
              <a:rPr lang="id-ID" sz="2000" dirty="0" smtClean="0"/>
              <a:t>tampilan grafik sementara, anda dapat meng-klik </a:t>
            </a:r>
            <a:r>
              <a:rPr lang="id-ID" sz="2000" dirty="0" smtClean="0"/>
              <a:t>tombol </a:t>
            </a:r>
            <a:r>
              <a:rPr lang="en-US" sz="2000" dirty="0" smtClean="0"/>
              <a:t>Press </a:t>
            </a:r>
            <a:r>
              <a:rPr lang="en-US" sz="2000" dirty="0" smtClean="0"/>
              <a:t>and Hold to view sample </a:t>
            </a:r>
            <a:r>
              <a:rPr lang="en-US" sz="2000" dirty="0" err="1" smtClean="0"/>
              <a:t>tanpa</a:t>
            </a:r>
            <a:r>
              <a:rPr lang="id-ID" sz="2000" dirty="0" smtClean="0"/>
              <a:t> m</a:t>
            </a:r>
            <a:r>
              <a:rPr lang="en-US" sz="2000" dirty="0" err="1" smtClean="0"/>
              <a:t>elepaskan</a:t>
            </a:r>
            <a:r>
              <a:rPr lang="en-US" sz="2000" dirty="0" smtClean="0"/>
              <a:t> </a:t>
            </a:r>
            <a:r>
              <a:rPr lang="en-US" sz="2000" dirty="0" err="1" smtClean="0"/>
              <a:t>penekanan</a:t>
            </a:r>
            <a:r>
              <a:rPr lang="id-ID" sz="2000" dirty="0" smtClean="0"/>
              <a:t> tombol </a:t>
            </a:r>
            <a:r>
              <a:rPr lang="id-ID" sz="2000" dirty="0" smtClean="0"/>
              <a:t>mouse. Jika kurang puas dengan tampilan tersebut, </a:t>
            </a:r>
            <a:r>
              <a:rPr lang="id-ID" sz="2000" dirty="0" smtClean="0"/>
              <a:t>kita juga </a:t>
            </a:r>
            <a:r>
              <a:rPr lang="id-ID" sz="2000" dirty="0" smtClean="0"/>
              <a:t>dapat memilih model lain, dengan meng-klik Custom </a:t>
            </a:r>
            <a:r>
              <a:rPr lang="id-ID" sz="2000" dirty="0" smtClean="0"/>
              <a:t>Type. Untuk </a:t>
            </a:r>
            <a:r>
              <a:rPr lang="id-ID" sz="2000" dirty="0" smtClean="0"/>
              <a:t>contoh pilihlah model Column dengan sub tipe </a:t>
            </a:r>
            <a:r>
              <a:rPr lang="id-ID" sz="2000" dirty="0" smtClean="0"/>
              <a:t>yang terakhir(urutan </a:t>
            </a:r>
            <a:r>
              <a:rPr lang="id-ID" sz="2000" dirty="0" smtClean="0"/>
              <a:t>ketujuh).</a:t>
            </a:r>
          </a:p>
          <a:p>
            <a:pPr>
              <a:buNone/>
            </a:pPr>
            <a:r>
              <a:rPr lang="en-US" sz="2000" dirty="0" smtClean="0"/>
              <a:t>4. </a:t>
            </a:r>
            <a:r>
              <a:rPr lang="en-US" sz="2000" dirty="0" err="1" smtClean="0"/>
              <a:t>Klik</a:t>
            </a:r>
            <a:r>
              <a:rPr lang="en-US" sz="2000" dirty="0" smtClean="0"/>
              <a:t> Next, </a:t>
            </a:r>
            <a:r>
              <a:rPr lang="en-US" sz="2000" dirty="0" err="1" smtClean="0"/>
              <a:t>maka</a:t>
            </a:r>
            <a:r>
              <a:rPr lang="en-US" sz="2000" dirty="0" smtClean="0"/>
              <a:t> </a:t>
            </a:r>
            <a:r>
              <a:rPr lang="en-US" sz="2000" dirty="0" err="1" smtClean="0"/>
              <a:t>kota</a:t>
            </a:r>
            <a:r>
              <a:rPr lang="en-US" sz="2000" dirty="0" smtClean="0"/>
              <a:t> dialog Chart Wizard-Step 2 of 4</a:t>
            </a:r>
            <a:endParaRPr lang="id-ID" sz="2000" dirty="0"/>
          </a:p>
        </p:txBody>
      </p:sp>
      <p:pic>
        <p:nvPicPr>
          <p:cNvPr id="4098" name="Picture 2"/>
          <p:cNvPicPr>
            <a:picLocks noChangeAspect="1" noChangeArrowheads="1"/>
          </p:cNvPicPr>
          <p:nvPr/>
        </p:nvPicPr>
        <p:blipFill>
          <a:blip r:embed="rId2"/>
          <a:srcRect/>
          <a:stretch>
            <a:fillRect/>
          </a:stretch>
        </p:blipFill>
        <p:spPr bwMode="auto">
          <a:xfrm>
            <a:off x="857224" y="4214818"/>
            <a:ext cx="5572164" cy="2643182"/>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strips(downLeft)">
                                      <p:cBhvr>
                                        <p:cTn id="2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400" dirty="0" smtClean="0">
                <a:solidFill>
                  <a:srgbClr val="FFFF00"/>
                </a:solidFill>
                <a:latin typeface="Bradley Hand ITC" pitchFamily="66" charset="0"/>
              </a:rPr>
              <a:t>Langkah-langkah membuat grafik </a:t>
            </a:r>
            <a:endParaRPr lang="id-ID" dirty="0">
              <a:solidFill>
                <a:srgbClr val="FFFF00"/>
              </a:solidFill>
            </a:endParaRPr>
          </a:p>
        </p:txBody>
      </p:sp>
      <p:sp>
        <p:nvSpPr>
          <p:cNvPr id="3" name="Content Placeholder 2"/>
          <p:cNvSpPr>
            <a:spLocks noGrp="1"/>
          </p:cNvSpPr>
          <p:nvPr>
            <p:ph idx="1"/>
          </p:nvPr>
        </p:nvSpPr>
        <p:spPr>
          <a:xfrm>
            <a:off x="214282" y="1643050"/>
            <a:ext cx="8043890" cy="4525963"/>
          </a:xfrm>
        </p:spPr>
        <p:txBody>
          <a:bodyPr>
            <a:normAutofit/>
          </a:bodyPr>
          <a:lstStyle/>
          <a:p>
            <a:pPr>
              <a:buNone/>
            </a:pPr>
            <a:r>
              <a:rPr lang="id-ID" sz="2000" dirty="0" smtClean="0"/>
              <a:t>	Isilah </a:t>
            </a:r>
            <a:r>
              <a:rPr lang="id-ID" sz="2000" dirty="0" smtClean="0"/>
              <a:t>tab data range dengan meng-klik </a:t>
            </a:r>
            <a:r>
              <a:rPr lang="id-ID" sz="2000" dirty="0" smtClean="0"/>
              <a:t>tombol pemilihan data yang </a:t>
            </a:r>
            <a:r>
              <a:rPr lang="id-ID" sz="2000" dirty="0" smtClean="0"/>
              <a:t>terletak sebelah kanan kotak ini. Karena kita telah </a:t>
            </a:r>
            <a:r>
              <a:rPr lang="id-ID" sz="2000" dirty="0" smtClean="0"/>
              <a:t>menyorot range </a:t>
            </a:r>
            <a:r>
              <a:rPr lang="id-ID" sz="2000" dirty="0" smtClean="0"/>
              <a:t>data </a:t>
            </a:r>
            <a:r>
              <a:rPr lang="id-ID" sz="2000" dirty="0" smtClean="0"/>
              <a:t>tersebut, maka </a:t>
            </a:r>
            <a:r>
              <a:rPr lang="id-ID" sz="2000" dirty="0" smtClean="0"/>
              <a:t>otomatis akan ditampilkan. Kita </a:t>
            </a:r>
            <a:r>
              <a:rPr lang="id-ID" sz="2000" dirty="0" smtClean="0"/>
              <a:t>tinggal memilih </a:t>
            </a:r>
            <a:r>
              <a:rPr lang="id-ID" sz="2000" dirty="0" smtClean="0"/>
              <a:t>jenis Series in, apakah baris atau kolom. Dalam hal </a:t>
            </a:r>
            <a:r>
              <a:rPr lang="id-ID" sz="2000" dirty="0" smtClean="0"/>
              <a:t>ini </a:t>
            </a:r>
            <a:r>
              <a:rPr lang="fi-FI" sz="2000" dirty="0" smtClean="0"/>
              <a:t>kita </a:t>
            </a:r>
            <a:r>
              <a:rPr lang="fi-FI" sz="2000" dirty="0" smtClean="0"/>
              <a:t>memilih baris. Kita juga diberi kebebasan untuk </a:t>
            </a:r>
            <a:r>
              <a:rPr lang="fi-FI" sz="2000" dirty="0" smtClean="0"/>
              <a:t>memilih</a:t>
            </a:r>
            <a:r>
              <a:rPr lang="id-ID" sz="2000" dirty="0" smtClean="0"/>
              <a:t> model </a:t>
            </a:r>
            <a:r>
              <a:rPr lang="id-ID" sz="2000" dirty="0" smtClean="0"/>
              <a:t>yang digunakan dengan meng-klik tab Series.</a:t>
            </a:r>
          </a:p>
          <a:p>
            <a:pPr>
              <a:buNone/>
            </a:pPr>
            <a:r>
              <a:rPr lang="en-US" sz="2000" dirty="0" smtClean="0"/>
              <a:t>5. </a:t>
            </a:r>
            <a:r>
              <a:rPr lang="en-US" sz="2000" dirty="0" err="1" smtClean="0"/>
              <a:t>Klik</a:t>
            </a:r>
            <a:r>
              <a:rPr lang="en-US" sz="2000" dirty="0" smtClean="0"/>
              <a:t> Next, </a:t>
            </a:r>
            <a:r>
              <a:rPr lang="en-US" sz="2000" dirty="0" err="1" smtClean="0"/>
              <a:t>maka</a:t>
            </a:r>
            <a:r>
              <a:rPr lang="en-US" sz="2000" dirty="0" smtClean="0"/>
              <a:t> </a:t>
            </a:r>
            <a:r>
              <a:rPr lang="en-US" sz="2000" dirty="0" err="1" smtClean="0"/>
              <a:t>kota</a:t>
            </a:r>
            <a:r>
              <a:rPr lang="en-US" sz="2000" dirty="0" smtClean="0"/>
              <a:t> dialog Chart Wizard-Step 3 of 4 – </a:t>
            </a:r>
            <a:r>
              <a:rPr lang="en-US" sz="2000" dirty="0" smtClean="0"/>
              <a:t>Chart</a:t>
            </a:r>
            <a:r>
              <a:rPr lang="id-ID" sz="2000" dirty="0" smtClean="0"/>
              <a:t> Options</a:t>
            </a:r>
            <a:r>
              <a:rPr lang="id-ID" sz="2000" dirty="0" smtClean="0"/>
              <a:t>, ditampilkan seperti berikut ;</a:t>
            </a:r>
          </a:p>
          <a:p>
            <a:pPr>
              <a:buNone/>
            </a:pPr>
            <a:endParaRPr lang="id-ID" sz="2000" dirty="0"/>
          </a:p>
        </p:txBody>
      </p:sp>
      <p:pic>
        <p:nvPicPr>
          <p:cNvPr id="5122" name="Picture 2"/>
          <p:cNvPicPr>
            <a:picLocks noChangeAspect="1" noChangeArrowheads="1"/>
          </p:cNvPicPr>
          <p:nvPr/>
        </p:nvPicPr>
        <p:blipFill>
          <a:blip r:embed="rId2"/>
          <a:srcRect/>
          <a:stretch>
            <a:fillRect/>
          </a:stretch>
        </p:blipFill>
        <p:spPr bwMode="auto">
          <a:xfrm>
            <a:off x="785786" y="4286256"/>
            <a:ext cx="5500726" cy="2571744"/>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to="" calcmode="lin" valueType="num">
                                      <p:cBhvr>
                                        <p:cTn id="13" dur="1" fill="hold"/>
                                        <p:tgtEl>
                                          <p:spTgt spid="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to="" calcmode="lin" valueType="num">
                                      <p:cBhvr>
                                        <p:cTn id="18" dur="1" fill="hold"/>
                                        <p:tgtEl>
                                          <p:spTgt spid="3">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wheel(4)">
                                      <p:cBhvr>
                                        <p:cTn id="2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400" dirty="0" smtClean="0">
                <a:solidFill>
                  <a:srgbClr val="FFFF00"/>
                </a:solidFill>
                <a:latin typeface="Bradley Hand ITC" pitchFamily="66" charset="0"/>
              </a:rPr>
              <a:t>Langkah-langkah membuat grafik </a:t>
            </a:r>
            <a:endParaRPr lang="id-ID" dirty="0">
              <a:solidFill>
                <a:srgbClr val="FFFF00"/>
              </a:solidFill>
            </a:endParaRPr>
          </a:p>
        </p:txBody>
      </p:sp>
      <p:sp>
        <p:nvSpPr>
          <p:cNvPr id="3" name="Content Placeholder 2"/>
          <p:cNvSpPr>
            <a:spLocks noGrp="1"/>
          </p:cNvSpPr>
          <p:nvPr>
            <p:ph idx="1"/>
          </p:nvPr>
        </p:nvSpPr>
        <p:spPr>
          <a:xfrm>
            <a:off x="457200" y="1600200"/>
            <a:ext cx="7829576" cy="4525963"/>
          </a:xfrm>
        </p:spPr>
        <p:txBody>
          <a:bodyPr>
            <a:normAutofit fontScale="77500" lnSpcReduction="20000"/>
          </a:bodyPr>
          <a:lstStyle/>
          <a:p>
            <a:pPr marL="419100" indent="-419100">
              <a:buNone/>
            </a:pPr>
            <a:r>
              <a:rPr lang="id-ID" dirty="0" smtClean="0"/>
              <a:t>6. Tab Titles digunakan untuk membuat judul grafik, dimana</a:t>
            </a:r>
          </a:p>
          <a:p>
            <a:pPr marL="419100" indent="-60325">
              <a:buNone/>
            </a:pPr>
            <a:r>
              <a:rPr lang="id-ID" dirty="0" smtClean="0"/>
              <a:t>• Chart Title, diisi dengan judul tabel</a:t>
            </a:r>
          </a:p>
          <a:p>
            <a:pPr marL="419100" indent="-60325">
              <a:buNone/>
            </a:pPr>
            <a:r>
              <a:rPr lang="id-ID" dirty="0" smtClean="0"/>
              <a:t>• Category (X) axis, diisi dengan judul tabel untuk </a:t>
            </a:r>
            <a:r>
              <a:rPr lang="id-ID" dirty="0" smtClean="0"/>
              <a:t>sumbu X</a:t>
            </a:r>
            <a:endParaRPr lang="id-ID" dirty="0" smtClean="0"/>
          </a:p>
          <a:p>
            <a:pPr marL="419100" indent="-60325">
              <a:buNone/>
            </a:pPr>
            <a:r>
              <a:rPr lang="es-ES" dirty="0" smtClean="0"/>
              <a:t>• Series (Y) axis, </a:t>
            </a:r>
            <a:r>
              <a:rPr lang="es-ES" dirty="0" err="1" smtClean="0"/>
              <a:t>diisi</a:t>
            </a:r>
            <a:r>
              <a:rPr lang="es-ES" dirty="0" smtClean="0"/>
              <a:t> </a:t>
            </a:r>
            <a:r>
              <a:rPr lang="es-ES" dirty="0" err="1" smtClean="0"/>
              <a:t>dengan</a:t>
            </a:r>
            <a:r>
              <a:rPr lang="es-ES" dirty="0" smtClean="0"/>
              <a:t> </a:t>
            </a:r>
            <a:r>
              <a:rPr lang="es-ES" dirty="0" err="1" smtClean="0"/>
              <a:t>judul</a:t>
            </a:r>
            <a:r>
              <a:rPr lang="es-ES" dirty="0" smtClean="0"/>
              <a:t> </a:t>
            </a:r>
            <a:r>
              <a:rPr lang="es-ES" dirty="0" err="1" smtClean="0"/>
              <a:t>tabel</a:t>
            </a:r>
            <a:r>
              <a:rPr lang="es-ES" dirty="0" smtClean="0"/>
              <a:t> </a:t>
            </a:r>
            <a:r>
              <a:rPr lang="es-ES" dirty="0" err="1" smtClean="0"/>
              <a:t>untuk</a:t>
            </a:r>
            <a:r>
              <a:rPr lang="es-ES" dirty="0" smtClean="0"/>
              <a:t> </a:t>
            </a:r>
            <a:r>
              <a:rPr lang="es-ES" dirty="0" err="1" smtClean="0"/>
              <a:t>sumbu</a:t>
            </a:r>
            <a:r>
              <a:rPr lang="es-ES" dirty="0" smtClean="0"/>
              <a:t> Y</a:t>
            </a:r>
          </a:p>
          <a:p>
            <a:pPr marL="419100" indent="-60325">
              <a:buNone/>
            </a:pPr>
            <a:r>
              <a:rPr lang="id-ID" dirty="0" smtClean="0"/>
              <a:t>• Value (Z) axis, diisi dengan judul tabel untuk sumbu Z</a:t>
            </a:r>
          </a:p>
          <a:p>
            <a:pPr marL="419100" indent="-419100">
              <a:buNone/>
            </a:pPr>
            <a:r>
              <a:rPr lang="id-ID" dirty="0" smtClean="0"/>
              <a:t>7. Tab Axes digunakan untuk mengatur judul sumbu (axis), </a:t>
            </a:r>
            <a:r>
              <a:rPr lang="id-ID" dirty="0" smtClean="0"/>
              <a:t>kita dapat </a:t>
            </a:r>
            <a:r>
              <a:rPr lang="id-ID" dirty="0" smtClean="0"/>
              <a:t>mengatur apakah judul sumbu category (X)axis, series (</a:t>
            </a:r>
            <a:r>
              <a:rPr lang="id-ID" dirty="0" smtClean="0"/>
              <a:t>Y) axis </a:t>
            </a:r>
            <a:r>
              <a:rPr lang="id-ID" dirty="0" smtClean="0"/>
              <a:t>dan Value (Z) axis </a:t>
            </a:r>
            <a:r>
              <a:rPr lang="id-ID" dirty="0" smtClean="0"/>
              <a:t>akan ditampilkan </a:t>
            </a:r>
            <a:r>
              <a:rPr lang="id-ID" dirty="0" smtClean="0"/>
              <a:t>atau tidak. Jika </a:t>
            </a:r>
            <a:r>
              <a:rPr lang="id-ID" dirty="0" smtClean="0"/>
              <a:t>ingin ditampilkan</a:t>
            </a:r>
            <a:r>
              <a:rPr lang="id-ID" dirty="0" smtClean="0"/>
              <a:t>, ceklislah sumbu tersebut.</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p:cBhvr override="childStyle">
                                        <p:cTn id="6" dur="500" fill="hold"/>
                                        <p:tgtEl>
                                          <p:spTgt spid="2"/>
                                        </p:tgtEl>
                                        <p:attrNameLst>
                                          <p:attrName>style.color</p:attrName>
                                        </p:attrNameLst>
                                      </p:cBhvr>
                                      <p:by>
                                        <p:hsl h="-7200000" s="0" l="0"/>
                                      </p:by>
                                    </p:animClr>
                                    <p:animClr clrSpc="hsl">
                                      <p:cBhvr>
                                        <p:cTn id="7" dur="500" fill="hold"/>
                                        <p:tgtEl>
                                          <p:spTgt spid="2"/>
                                        </p:tgtEl>
                                        <p:attrNameLst>
                                          <p:attrName>fillcolor</p:attrName>
                                        </p:attrNameLst>
                                      </p:cBhvr>
                                      <p:by>
                                        <p:hsl h="-7200000" s="0" l="0"/>
                                      </p:by>
                                    </p:animClr>
                                    <p:animClr clrSpc="hsl">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2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800" dirty="0" smtClean="0">
                <a:solidFill>
                  <a:srgbClr val="FFFF00"/>
                </a:solidFill>
                <a:latin typeface="Bradley Hand ITC" pitchFamily="66" charset="0"/>
              </a:rPr>
              <a:t>Langkah-langkah membuat grafik </a:t>
            </a:r>
            <a:endParaRPr lang="id-ID"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a:buNone/>
            </a:pPr>
            <a:r>
              <a:rPr lang="id-ID" dirty="0" smtClean="0"/>
              <a:t>8. Tab Gridlines digunakan untuk mengatur tampilan garis skala</a:t>
            </a:r>
          </a:p>
          <a:p>
            <a:pPr>
              <a:buNone/>
            </a:pPr>
            <a:r>
              <a:rPr lang="es-ES" dirty="0" err="1" smtClean="0"/>
              <a:t>pembantu</a:t>
            </a:r>
            <a:r>
              <a:rPr lang="es-ES" dirty="0" smtClean="0"/>
              <a:t> (</a:t>
            </a:r>
            <a:r>
              <a:rPr lang="es-ES" dirty="0" err="1" smtClean="0"/>
              <a:t>grid</a:t>
            </a:r>
            <a:r>
              <a:rPr lang="es-ES" dirty="0" smtClean="0"/>
              <a:t>) pada </a:t>
            </a:r>
            <a:r>
              <a:rPr lang="es-ES" dirty="0" err="1" smtClean="0"/>
              <a:t>sumbu</a:t>
            </a:r>
            <a:r>
              <a:rPr lang="es-ES" dirty="0" smtClean="0"/>
              <a:t> X, Y dan Z </a:t>
            </a:r>
            <a:r>
              <a:rPr lang="es-ES" dirty="0" err="1" smtClean="0"/>
              <a:t>dengan</a:t>
            </a:r>
            <a:r>
              <a:rPr lang="es-ES" dirty="0" smtClean="0"/>
              <a:t> </a:t>
            </a:r>
            <a:r>
              <a:rPr lang="es-ES" dirty="0" err="1" smtClean="0"/>
              <a:t>pilihan</a:t>
            </a:r>
            <a:r>
              <a:rPr lang="es-ES" dirty="0" smtClean="0"/>
              <a:t> mayor</a:t>
            </a:r>
          </a:p>
          <a:p>
            <a:pPr>
              <a:buNone/>
            </a:pPr>
            <a:r>
              <a:rPr lang="id-ID" dirty="0" smtClean="0"/>
              <a:t>gridlines (jarak antar garis agak lebar) dan minor gridlines (jarak</a:t>
            </a:r>
          </a:p>
          <a:p>
            <a:pPr>
              <a:buNone/>
            </a:pPr>
            <a:r>
              <a:rPr lang="id-ID" dirty="0" smtClean="0"/>
              <a:t>antar garis dekat). Ceklislah pada sumbu yang diinginkan untuk</a:t>
            </a:r>
          </a:p>
          <a:p>
            <a:pPr>
              <a:buNone/>
            </a:pPr>
            <a:r>
              <a:rPr lang="id-ID" dirty="0" smtClean="0"/>
              <a:t>menampilkannya.</a:t>
            </a:r>
          </a:p>
          <a:p>
            <a:pPr>
              <a:buNone/>
            </a:pPr>
            <a:r>
              <a:rPr lang="de-DE" dirty="0" smtClean="0"/>
              <a:t>9. Tab Legend digunakan untuk mengatur tampilan legend dari</a:t>
            </a:r>
          </a:p>
          <a:p>
            <a:pPr>
              <a:buNone/>
            </a:pPr>
            <a:r>
              <a:rPr lang="id-ID" dirty="0" smtClean="0"/>
              <a:t>grafik.Tandailah option Show Legend untuk menampilkan legend</a:t>
            </a:r>
          </a:p>
          <a:p>
            <a:pPr>
              <a:buNone/>
            </a:pPr>
            <a:r>
              <a:rPr lang="id-ID" dirty="0" smtClean="0"/>
              <a:t>dan tentukan posisi legend pada option Placement apakah di</a:t>
            </a:r>
          </a:p>
          <a:p>
            <a:pPr>
              <a:buNone/>
            </a:pPr>
            <a:r>
              <a:rPr lang="en-US" dirty="0" err="1" smtClean="0"/>
              <a:t>bawah</a:t>
            </a:r>
            <a:r>
              <a:rPr lang="en-US" dirty="0" smtClean="0"/>
              <a:t> (bottom), </a:t>
            </a:r>
            <a:r>
              <a:rPr lang="en-US" dirty="0" err="1" smtClean="0"/>
              <a:t>pojok</a:t>
            </a:r>
            <a:r>
              <a:rPr lang="en-US" dirty="0" smtClean="0"/>
              <a:t> (corner), </a:t>
            </a:r>
            <a:r>
              <a:rPr lang="en-US" dirty="0" err="1" smtClean="0"/>
              <a:t>atas</a:t>
            </a:r>
            <a:r>
              <a:rPr lang="en-US" dirty="0" smtClean="0"/>
              <a:t> (top), </a:t>
            </a:r>
            <a:r>
              <a:rPr lang="en-US" dirty="0" err="1" smtClean="0"/>
              <a:t>kanan</a:t>
            </a:r>
            <a:r>
              <a:rPr lang="en-US" dirty="0" smtClean="0"/>
              <a:t> (right) </a:t>
            </a:r>
            <a:r>
              <a:rPr lang="en-US" dirty="0" err="1" smtClean="0"/>
              <a:t>atau</a:t>
            </a:r>
            <a:endParaRPr lang="en-US" dirty="0" smtClean="0"/>
          </a:p>
          <a:p>
            <a:pPr>
              <a:buNone/>
            </a:pPr>
            <a:r>
              <a:rPr lang="id-ID" dirty="0" smtClean="0"/>
              <a:t>disebelah kiri (left)</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to="" calcmode="lin" valueType="num">
                                      <p:cBhvr>
                                        <p:cTn id="24" dur="1" fill="hold"/>
                                        <p:tgtEl>
                                          <p:spTgt spid="3">
                                            <p:txEl>
                                              <p:pRg st="2" end="2"/>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to="" calcmode="lin" valueType="num">
                                      <p:cBhvr>
                                        <p:cTn id="29" dur="1" fill="hold"/>
                                        <p:tgtEl>
                                          <p:spTgt spid="3">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to="" calcmode="lin" valueType="num">
                                      <p:cBhvr>
                                        <p:cTn id="34" dur="1" fill="hold"/>
                                        <p:tgtEl>
                                          <p:spTgt spid="3">
                                            <p:txEl>
                                              <p:pRg st="4" end="4"/>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to="" calcmode="lin" valueType="num">
                                      <p:cBhvr>
                                        <p:cTn id="39" dur="1" fill="hold"/>
                                        <p:tgtEl>
                                          <p:spTgt spid="3">
                                            <p:txEl>
                                              <p:pRg st="5" end="5"/>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to="" calcmode="lin" valueType="num">
                                      <p:cBhvr>
                                        <p:cTn id="44" dur="1" fill="hold"/>
                                        <p:tgtEl>
                                          <p:spTgt spid="3">
                                            <p:txEl>
                                              <p:pRg st="6" end="6"/>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to="" calcmode="lin" valueType="num">
                                      <p:cBhvr>
                                        <p:cTn id="49" dur="1" fill="hold"/>
                                        <p:tgtEl>
                                          <p:spTgt spid="3">
                                            <p:txEl>
                                              <p:pRg st="7" end="7"/>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to="" calcmode="lin" valueType="num">
                                      <p:cBhvr>
                                        <p:cTn id="54" dur="1" fill="hold"/>
                                        <p:tgtEl>
                                          <p:spTgt spid="3">
                                            <p:txEl>
                                              <p:pRg st="8" end="8"/>
                                            </p:txEl>
                                          </p:spTgt>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to="" calcmode="lin" valueType="num">
                                      <p:cBhvr>
                                        <p:cTn id="59"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d-ID" sz="4800" dirty="0" smtClean="0">
                <a:solidFill>
                  <a:srgbClr val="FFFF00"/>
                </a:solidFill>
                <a:latin typeface="Bradley Hand ITC" pitchFamily="66" charset="0"/>
              </a:rPr>
              <a:t>Langkah-langkah membuat grafik </a:t>
            </a:r>
            <a:endParaRPr lang="id-ID" dirty="0">
              <a:solidFill>
                <a:srgbClr val="FFFF00"/>
              </a:solidFill>
            </a:endParaRPr>
          </a:p>
        </p:txBody>
      </p:sp>
      <p:sp>
        <p:nvSpPr>
          <p:cNvPr id="3" name="Content Placeholder 2"/>
          <p:cNvSpPr>
            <a:spLocks noGrp="1"/>
          </p:cNvSpPr>
          <p:nvPr>
            <p:ph idx="1"/>
          </p:nvPr>
        </p:nvSpPr>
        <p:spPr/>
        <p:txBody>
          <a:bodyPr>
            <a:normAutofit/>
          </a:bodyPr>
          <a:lstStyle/>
          <a:p>
            <a:pPr>
              <a:buNone/>
            </a:pPr>
            <a:r>
              <a:rPr lang="nn-NO" sz="2000" dirty="0" smtClean="0"/>
              <a:t>10. Tab Data Labels digunakan untuk mengatur penempatan label data</a:t>
            </a:r>
          </a:p>
          <a:p>
            <a:pPr>
              <a:buNone/>
            </a:pPr>
            <a:r>
              <a:rPr lang="id-ID" sz="2000" dirty="0" smtClean="0"/>
              <a:t>pada grafik. Label data ini berupa teks, nilai data, atau tidak ada</a:t>
            </a:r>
          </a:p>
          <a:p>
            <a:pPr>
              <a:buNone/>
            </a:pPr>
            <a:r>
              <a:rPr lang="fi-FI" sz="2000" dirty="0" smtClean="0"/>
              <a:t>sama sekali, tergantung kebutuhan kita masing-masing.</a:t>
            </a:r>
          </a:p>
          <a:p>
            <a:pPr>
              <a:buNone/>
            </a:pPr>
            <a:r>
              <a:rPr lang="id-ID" sz="2000" dirty="0" smtClean="0"/>
              <a:t>11. Tab Data Table digunakan untuk mengatur apakah ingin</a:t>
            </a:r>
          </a:p>
          <a:p>
            <a:pPr>
              <a:buNone/>
            </a:pPr>
            <a:r>
              <a:rPr lang="id-ID" sz="2000" dirty="0" smtClean="0"/>
              <a:t>menampilkan data tabel atau tidak pada bagian bawah grafik.</a:t>
            </a:r>
          </a:p>
          <a:p>
            <a:pPr>
              <a:buNone/>
            </a:pPr>
            <a:r>
              <a:rPr lang="id-ID" sz="2000" dirty="0" smtClean="0"/>
              <a:t>12. Klik tombol Next untuk melangkah ketahap akhir pembuatan</a:t>
            </a:r>
          </a:p>
          <a:p>
            <a:pPr>
              <a:buNone/>
            </a:pPr>
            <a:r>
              <a:rPr lang="en-US" sz="2000" dirty="0" err="1" smtClean="0"/>
              <a:t>grafik</a:t>
            </a:r>
            <a:r>
              <a:rPr lang="en-US" sz="2000" dirty="0" smtClean="0"/>
              <a:t> </a:t>
            </a:r>
            <a:r>
              <a:rPr lang="en-US" sz="2000" dirty="0" err="1" smtClean="0"/>
              <a:t>ini</a:t>
            </a:r>
            <a:r>
              <a:rPr lang="en-US" sz="2000" dirty="0" smtClean="0"/>
              <a:t>, </a:t>
            </a:r>
            <a:r>
              <a:rPr lang="en-US" sz="2000" dirty="0" err="1" smtClean="0"/>
              <a:t>yaitu</a:t>
            </a:r>
            <a:r>
              <a:rPr lang="en-US" sz="2000" dirty="0" smtClean="0"/>
              <a:t> Chart Wizard – Step 4 of 4 - Chart Location. </a:t>
            </a:r>
            <a:r>
              <a:rPr lang="en-US" sz="2000" dirty="0" err="1" smtClean="0"/>
              <a:t>Lihat</a:t>
            </a:r>
            <a:endParaRPr lang="en-US" sz="2000" dirty="0" smtClean="0"/>
          </a:p>
          <a:p>
            <a:pPr>
              <a:buNone/>
            </a:pPr>
            <a:r>
              <a:rPr lang="id-ID" sz="2000" dirty="0" smtClean="0"/>
              <a:t>gambar berikut ;</a:t>
            </a:r>
            <a:endParaRPr lang="id-ID" sz="2000" dirty="0"/>
          </a:p>
        </p:txBody>
      </p:sp>
      <p:pic>
        <p:nvPicPr>
          <p:cNvPr id="6146" name="Picture 2"/>
          <p:cNvPicPr>
            <a:picLocks noChangeAspect="1" noChangeArrowheads="1"/>
          </p:cNvPicPr>
          <p:nvPr/>
        </p:nvPicPr>
        <p:blipFill>
          <a:blip r:embed="rId2"/>
          <a:srcRect/>
          <a:stretch>
            <a:fillRect/>
          </a:stretch>
        </p:blipFill>
        <p:spPr bwMode="auto">
          <a:xfrm>
            <a:off x="785786" y="5095875"/>
            <a:ext cx="4171950" cy="1762125"/>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146"/>
                                        </p:tgtEl>
                                        <p:attrNameLst>
                                          <p:attrName>style.visibility</p:attrName>
                                        </p:attrNameLst>
                                      </p:cBhvr>
                                      <p:to>
                                        <p:strVal val="visible"/>
                                      </p:to>
                                    </p:set>
                                    <p:anim calcmode="lin" valueType="num">
                                      <p:cBhvr additive="base">
                                        <p:cTn id="47" dur="2000" fill="hold"/>
                                        <p:tgtEl>
                                          <p:spTgt spid="6146"/>
                                        </p:tgtEl>
                                        <p:attrNameLst>
                                          <p:attrName>ppt_x</p:attrName>
                                        </p:attrNameLst>
                                      </p:cBhvr>
                                      <p:tavLst>
                                        <p:tav tm="0">
                                          <p:val>
                                            <p:strVal val="#ppt_x"/>
                                          </p:val>
                                        </p:tav>
                                        <p:tav tm="100000">
                                          <p:val>
                                            <p:strVal val="#ppt_x"/>
                                          </p:val>
                                        </p:tav>
                                      </p:tavLst>
                                    </p:anim>
                                    <p:anim calcmode="lin" valueType="num">
                                      <p:cBhvr additive="base">
                                        <p:cTn id="48" dur="20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400" dirty="0" smtClean="0">
                <a:latin typeface="Bradley Hand ITC" pitchFamily="66" charset="0"/>
              </a:rPr>
              <a:t>Langkah-langkah membuat grafik </a:t>
            </a:r>
            <a:endParaRPr lang="id-ID" dirty="0"/>
          </a:p>
        </p:txBody>
      </p:sp>
      <p:sp>
        <p:nvSpPr>
          <p:cNvPr id="3" name="Content Placeholder 2"/>
          <p:cNvSpPr>
            <a:spLocks noGrp="1"/>
          </p:cNvSpPr>
          <p:nvPr>
            <p:ph idx="1"/>
          </p:nvPr>
        </p:nvSpPr>
        <p:spPr/>
        <p:txBody>
          <a:bodyPr>
            <a:normAutofit fontScale="85000" lnSpcReduction="10000"/>
          </a:bodyPr>
          <a:lstStyle/>
          <a:p>
            <a:pPr>
              <a:buNone/>
            </a:pPr>
            <a:r>
              <a:rPr lang="id-ID" dirty="0" smtClean="0"/>
              <a:t>Pada kotak dialog ini terdapat dua pilihan yaitu;</a:t>
            </a:r>
          </a:p>
          <a:p>
            <a:pPr>
              <a:buNone/>
            </a:pPr>
            <a:r>
              <a:rPr lang="id-ID" dirty="0" smtClean="0"/>
              <a:t>1 As new sheet, jika ingin menampilkan grafik pada lembar</a:t>
            </a:r>
          </a:p>
          <a:p>
            <a:pPr>
              <a:buNone/>
            </a:pPr>
            <a:r>
              <a:rPr lang="id-ID" dirty="0" smtClean="0"/>
              <a:t>kerja yang baru (terpisah dengan data) tapi tetap dalam</a:t>
            </a:r>
          </a:p>
          <a:p>
            <a:pPr>
              <a:buNone/>
            </a:pPr>
            <a:r>
              <a:rPr lang="fi-FI" dirty="0" smtClean="0"/>
              <a:t>buku kerja yang sama, atau</a:t>
            </a:r>
          </a:p>
          <a:p>
            <a:pPr>
              <a:buNone/>
            </a:pPr>
            <a:r>
              <a:rPr lang="pt-BR" dirty="0" smtClean="0"/>
              <a:t>2 As object in, jika ingin menempatkan grafik pada lembar</a:t>
            </a:r>
          </a:p>
          <a:p>
            <a:pPr>
              <a:buNone/>
            </a:pPr>
            <a:r>
              <a:rPr lang="id-ID" dirty="0" smtClean="0"/>
              <a:t>kerja data secara bersamaan atau berdampingan.</a:t>
            </a:r>
          </a:p>
          <a:p>
            <a:pPr>
              <a:buNone/>
            </a:pPr>
            <a:r>
              <a:rPr lang="id-ID" dirty="0" smtClean="0"/>
              <a:t>13. Klik Finish untuk menutup jendela</a:t>
            </a: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4)">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4)">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4)">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4)">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4)">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Mencetak Lembar Kerja</a:t>
            </a:r>
            <a:br>
              <a:rPr lang="id-ID" b="1" dirty="0" smtClean="0"/>
            </a:br>
            <a:endParaRPr lang="id-ID" dirty="0"/>
          </a:p>
        </p:txBody>
      </p:sp>
      <p:sp>
        <p:nvSpPr>
          <p:cNvPr id="3" name="Content Placeholder 2"/>
          <p:cNvSpPr>
            <a:spLocks noGrp="1"/>
          </p:cNvSpPr>
          <p:nvPr>
            <p:ph idx="1"/>
          </p:nvPr>
        </p:nvSpPr>
        <p:spPr/>
        <p:txBody>
          <a:bodyPr>
            <a:normAutofit/>
          </a:bodyPr>
          <a:lstStyle/>
          <a:p>
            <a:pPr>
              <a:buNone/>
            </a:pPr>
            <a:r>
              <a:rPr lang="id-ID" sz="2000" dirty="0" smtClean="0">
                <a:solidFill>
                  <a:schemeClr val="accent3">
                    <a:lumMod val="20000"/>
                    <a:lumOff val="80000"/>
                  </a:schemeClr>
                </a:solidFill>
              </a:rPr>
              <a:t>a. Jika ingin mencetak range tertentu dari data maka sorotlah terlebih </a:t>
            </a:r>
            <a:r>
              <a:rPr lang="id-ID" sz="2000" dirty="0" smtClean="0">
                <a:solidFill>
                  <a:schemeClr val="accent3">
                    <a:lumMod val="20000"/>
                    <a:lumOff val="80000"/>
                  </a:schemeClr>
                </a:solidFill>
              </a:rPr>
              <a:t>dahulu range </a:t>
            </a:r>
            <a:r>
              <a:rPr lang="id-ID" sz="2000" dirty="0" smtClean="0">
                <a:solidFill>
                  <a:schemeClr val="accent3">
                    <a:lumMod val="20000"/>
                    <a:lumOff val="80000"/>
                  </a:schemeClr>
                </a:solidFill>
              </a:rPr>
              <a:t>yang akan dicetak, kalau </a:t>
            </a:r>
            <a:r>
              <a:rPr lang="id-ID" sz="2000" dirty="0" smtClean="0">
                <a:solidFill>
                  <a:schemeClr val="accent3">
                    <a:lumMod val="20000"/>
                    <a:lumOff val="80000"/>
                  </a:schemeClr>
                </a:solidFill>
              </a:rPr>
              <a:t>tidak langsung </a:t>
            </a:r>
            <a:r>
              <a:rPr lang="id-ID" sz="2000" dirty="0" smtClean="0">
                <a:solidFill>
                  <a:schemeClr val="accent3">
                    <a:lumMod val="20000"/>
                    <a:lumOff val="80000"/>
                  </a:schemeClr>
                </a:solidFill>
              </a:rPr>
              <a:t>kelangkah berikutnya.</a:t>
            </a:r>
          </a:p>
          <a:p>
            <a:pPr>
              <a:buNone/>
            </a:pPr>
            <a:r>
              <a:rPr lang="id-ID" sz="2000" dirty="0" smtClean="0">
                <a:solidFill>
                  <a:schemeClr val="accent3">
                    <a:lumMod val="20000"/>
                    <a:lumOff val="80000"/>
                  </a:schemeClr>
                </a:solidFill>
              </a:rPr>
              <a:t>b. Pilih menu File dan klik Print, maka kota dialog pencetakan </a:t>
            </a:r>
            <a:r>
              <a:rPr lang="id-ID" sz="2000" dirty="0" smtClean="0">
                <a:solidFill>
                  <a:schemeClr val="accent3">
                    <a:lumMod val="20000"/>
                    <a:lumOff val="80000"/>
                  </a:schemeClr>
                </a:solidFill>
              </a:rPr>
              <a:t>akaN ditampilkan </a:t>
            </a:r>
            <a:r>
              <a:rPr lang="id-ID" sz="2000" dirty="0" smtClean="0">
                <a:solidFill>
                  <a:schemeClr val="accent3">
                    <a:lumMod val="20000"/>
                    <a:lumOff val="80000"/>
                  </a:schemeClr>
                </a:solidFill>
              </a:rPr>
              <a:t>seperti berikut </a:t>
            </a:r>
            <a:r>
              <a:rPr lang="id-ID" sz="2000" dirty="0" smtClean="0">
                <a:solidFill>
                  <a:schemeClr val="accent3">
                    <a:lumMod val="20000"/>
                    <a:lumOff val="80000"/>
                  </a:schemeClr>
                </a:solidFill>
              </a:rPr>
              <a:t>;</a:t>
            </a:r>
          </a:p>
          <a:p>
            <a:pPr>
              <a:buNone/>
            </a:pPr>
            <a:endParaRPr lang="id-ID" sz="2000" dirty="0" smtClean="0">
              <a:solidFill>
                <a:schemeClr val="accent3">
                  <a:lumMod val="20000"/>
                  <a:lumOff val="80000"/>
                </a:schemeClr>
              </a:solidFill>
            </a:endParaRPr>
          </a:p>
          <a:p>
            <a:pPr>
              <a:buNone/>
            </a:pPr>
            <a:endParaRPr lang="id-ID" sz="2000" dirty="0" smtClean="0">
              <a:solidFill>
                <a:schemeClr val="accent3">
                  <a:lumMod val="20000"/>
                  <a:lumOff val="80000"/>
                </a:schemeClr>
              </a:solidFill>
            </a:endParaRPr>
          </a:p>
          <a:p>
            <a:pPr>
              <a:buNone/>
            </a:pPr>
            <a:endParaRPr lang="id-ID" sz="2000" dirty="0" smtClean="0">
              <a:solidFill>
                <a:schemeClr val="accent3">
                  <a:lumMod val="20000"/>
                  <a:lumOff val="80000"/>
                </a:schemeClr>
              </a:solidFill>
            </a:endParaRPr>
          </a:p>
          <a:p>
            <a:pPr>
              <a:buNone/>
            </a:pPr>
            <a:endParaRPr lang="id-ID" sz="2000" dirty="0" smtClean="0">
              <a:solidFill>
                <a:schemeClr val="accent3">
                  <a:lumMod val="20000"/>
                  <a:lumOff val="80000"/>
                </a:schemeClr>
              </a:solidFill>
            </a:endParaRPr>
          </a:p>
          <a:p>
            <a:pPr>
              <a:buNone/>
            </a:pPr>
            <a:endParaRPr lang="id-ID" sz="2000" dirty="0" smtClean="0">
              <a:solidFill>
                <a:schemeClr val="accent3">
                  <a:lumMod val="20000"/>
                  <a:lumOff val="80000"/>
                </a:schemeClr>
              </a:solidFill>
            </a:endParaRPr>
          </a:p>
        </p:txBody>
      </p:sp>
      <p:pic>
        <p:nvPicPr>
          <p:cNvPr id="7170" name="Picture 2"/>
          <p:cNvPicPr>
            <a:picLocks noChangeAspect="1" noChangeArrowheads="1"/>
          </p:cNvPicPr>
          <p:nvPr/>
        </p:nvPicPr>
        <p:blipFill>
          <a:blip r:embed="rId2"/>
          <a:srcRect/>
          <a:stretch>
            <a:fillRect/>
          </a:stretch>
        </p:blipFill>
        <p:spPr bwMode="auto">
          <a:xfrm>
            <a:off x="1000100" y="3429000"/>
            <a:ext cx="6786610" cy="3071834"/>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1" end="1"/>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to="" calcmode="lin" valueType="num">
                                      <p:cBhvr>
                                        <p:cTn id="22"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82660"/>
          </a:xfrm>
        </p:spPr>
        <p:txBody>
          <a:bodyPr>
            <a:noAutofit/>
          </a:bodyPr>
          <a:lstStyle/>
          <a:p>
            <a:pPr algn="ctr"/>
            <a:r>
              <a:rPr lang="id-ID" sz="4800" b="1" dirty="0" smtClean="0">
                <a:solidFill>
                  <a:srgbClr val="FFC000"/>
                </a:solidFill>
                <a:latin typeface="Curlz MT" pitchFamily="82" charset="0"/>
              </a:rPr>
              <a:t>Mencetak Lembar </a:t>
            </a:r>
            <a:r>
              <a:rPr lang="id-ID" sz="4800" b="1" dirty="0" smtClean="0">
                <a:solidFill>
                  <a:srgbClr val="FFC000"/>
                </a:solidFill>
                <a:latin typeface="Curlz MT" pitchFamily="82" charset="0"/>
              </a:rPr>
              <a:t>Kerja</a:t>
            </a:r>
            <a:endParaRPr lang="id-ID" sz="4800" dirty="0">
              <a:solidFill>
                <a:srgbClr val="FFC000"/>
              </a:solidFill>
              <a:latin typeface="Curlz MT" pitchFamily="82" charset="0"/>
            </a:endParaRPr>
          </a:p>
        </p:txBody>
      </p:sp>
      <p:sp>
        <p:nvSpPr>
          <p:cNvPr id="3" name="Content Placeholder 2"/>
          <p:cNvSpPr>
            <a:spLocks noGrp="1"/>
          </p:cNvSpPr>
          <p:nvPr>
            <p:ph idx="1"/>
          </p:nvPr>
        </p:nvSpPr>
        <p:spPr>
          <a:xfrm>
            <a:off x="428596" y="1357298"/>
            <a:ext cx="7786742" cy="4525963"/>
          </a:xfrm>
        </p:spPr>
        <p:txBody>
          <a:bodyPr>
            <a:normAutofit fontScale="77500" lnSpcReduction="20000"/>
          </a:bodyPr>
          <a:lstStyle/>
          <a:p>
            <a:pPr algn="just">
              <a:buNone/>
            </a:pPr>
            <a:endParaRPr lang="id-ID" b="1" dirty="0" smtClean="0"/>
          </a:p>
          <a:p>
            <a:pPr algn="just">
              <a:buNone/>
            </a:pPr>
            <a:r>
              <a:rPr lang="id-ID" dirty="0" smtClean="0"/>
              <a:t>c. Pilihan Name diisi denga jenis printer yang terpasang pada komputer </a:t>
            </a:r>
            <a:r>
              <a:rPr lang="id-ID" dirty="0" smtClean="0"/>
              <a:t>saat ini</a:t>
            </a:r>
            <a:r>
              <a:rPr lang="id-ID" dirty="0" smtClean="0"/>
              <a:t>.</a:t>
            </a:r>
          </a:p>
          <a:p>
            <a:pPr algn="just">
              <a:buNone/>
            </a:pPr>
            <a:r>
              <a:rPr lang="id-ID" dirty="0" smtClean="0"/>
              <a:t>d. Pilihan Print Range digunakan untuk menentukan range data yang </a:t>
            </a:r>
            <a:r>
              <a:rPr lang="id-ID" dirty="0" smtClean="0"/>
              <a:t>akan </a:t>
            </a:r>
            <a:r>
              <a:rPr lang="nb-NO" dirty="0" smtClean="0"/>
              <a:t>dicetak</a:t>
            </a:r>
            <a:r>
              <a:rPr lang="nb-NO" dirty="0" smtClean="0"/>
              <a:t>, apakah keseluruhan (All) atau </a:t>
            </a:r>
            <a:r>
              <a:rPr lang="nb-NO" dirty="0" smtClean="0"/>
              <a:t>range</a:t>
            </a:r>
            <a:r>
              <a:rPr lang="id-ID" dirty="0" smtClean="0"/>
              <a:t> T</a:t>
            </a:r>
            <a:r>
              <a:rPr lang="nb-NO" dirty="0" smtClean="0"/>
              <a:t>ertentu </a:t>
            </a:r>
            <a:r>
              <a:rPr lang="nb-NO" dirty="0" smtClean="0"/>
              <a:t>dari halaman (</a:t>
            </a:r>
            <a:r>
              <a:rPr lang="nb-NO" dirty="0" smtClean="0"/>
              <a:t>from)</a:t>
            </a:r>
            <a:r>
              <a:rPr lang="id-ID" dirty="0" smtClean="0"/>
              <a:t> </a:t>
            </a:r>
            <a:r>
              <a:rPr lang="fi-FI" dirty="0" smtClean="0"/>
              <a:t>tertentu sampai</a:t>
            </a:r>
            <a:r>
              <a:rPr lang="id-ID" dirty="0" smtClean="0"/>
              <a:t> </a:t>
            </a:r>
            <a:r>
              <a:rPr lang="fi-FI" dirty="0" smtClean="0"/>
              <a:t>kehalaman </a:t>
            </a:r>
            <a:r>
              <a:rPr lang="fi-FI" dirty="0" smtClean="0"/>
              <a:t>tertentu. Misal halaman 1 sampai dengan </a:t>
            </a:r>
            <a:r>
              <a:rPr lang="fi-FI" dirty="0" smtClean="0"/>
              <a:t>5,</a:t>
            </a:r>
            <a:r>
              <a:rPr lang="id-ID" dirty="0" smtClean="0"/>
              <a:t> </a:t>
            </a:r>
            <a:r>
              <a:rPr lang="pl-PL" dirty="0" smtClean="0"/>
              <a:t>maka </a:t>
            </a:r>
            <a:r>
              <a:rPr lang="pl-PL" dirty="0" smtClean="0"/>
              <a:t>isilah 1 pada kotak from dan 5 pada kotak to.</a:t>
            </a:r>
          </a:p>
          <a:p>
            <a:pPr algn="just">
              <a:buNone/>
            </a:pPr>
            <a:r>
              <a:rPr lang="id-ID" dirty="0" smtClean="0"/>
              <a:t>e. Pilihan Print What digunakan untuk menetukan data yang akan </a:t>
            </a:r>
            <a:r>
              <a:rPr lang="id-ID" dirty="0" smtClean="0"/>
              <a:t>dicetak, apakah </a:t>
            </a:r>
            <a:r>
              <a:rPr lang="id-ID" dirty="0" smtClean="0"/>
              <a:t>data yang disorot saja (selection), seluruh isi lembar kerja </a:t>
            </a:r>
            <a:r>
              <a:rPr lang="id-ID" dirty="0" smtClean="0"/>
              <a:t>yang aktif </a:t>
            </a:r>
            <a:r>
              <a:rPr lang="id-ID" dirty="0" smtClean="0"/>
              <a:t>(Active Sheet(s)) </a:t>
            </a:r>
            <a:r>
              <a:rPr lang="id-ID" dirty="0" smtClean="0"/>
              <a:t>atau ingin </a:t>
            </a:r>
            <a:r>
              <a:rPr lang="id-ID" dirty="0" smtClean="0"/>
              <a:t>mencetak seluruh lembar kerja yang </a:t>
            </a:r>
            <a:r>
              <a:rPr lang="id-ID" dirty="0" smtClean="0"/>
              <a:t>ada pada </a:t>
            </a:r>
            <a:r>
              <a:rPr lang="id-ID" dirty="0" smtClean="0"/>
              <a:t>buku kerja yang aktif saat ini.</a:t>
            </a:r>
          </a:p>
          <a:p>
            <a:pPr algn="just">
              <a:buNone/>
            </a:pPr>
            <a:endParaRPr lang="id-ID" dirty="0"/>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11222"/>
          </a:xfrm>
        </p:spPr>
        <p:txBody>
          <a:bodyPr>
            <a:normAutofit/>
          </a:bodyPr>
          <a:lstStyle/>
          <a:p>
            <a:pPr algn="ctr"/>
            <a:r>
              <a:rPr lang="id-ID" b="1" dirty="0" smtClean="0">
                <a:solidFill>
                  <a:srgbClr val="FFC000"/>
                </a:solidFill>
                <a:latin typeface="Curlz MT" pitchFamily="82" charset="0"/>
              </a:rPr>
              <a:t>Mencetak Lembar </a:t>
            </a:r>
            <a:r>
              <a:rPr lang="id-ID" b="1" dirty="0" smtClean="0">
                <a:solidFill>
                  <a:srgbClr val="FFC000"/>
                </a:solidFill>
                <a:latin typeface="Curlz MT" pitchFamily="82" charset="0"/>
              </a:rPr>
              <a:t>Kerja</a:t>
            </a:r>
            <a:endParaRPr lang="id-ID" dirty="0">
              <a:solidFill>
                <a:srgbClr val="FFC000"/>
              </a:solidFill>
              <a:latin typeface="Curlz MT" pitchFamily="82" charset="0"/>
            </a:endParaRPr>
          </a:p>
        </p:txBody>
      </p:sp>
      <p:sp>
        <p:nvSpPr>
          <p:cNvPr id="3" name="Content Placeholder 2"/>
          <p:cNvSpPr>
            <a:spLocks noGrp="1"/>
          </p:cNvSpPr>
          <p:nvPr>
            <p:ph idx="1"/>
          </p:nvPr>
        </p:nvSpPr>
        <p:spPr>
          <a:xfrm>
            <a:off x="457200" y="1600200"/>
            <a:ext cx="8401080" cy="4525963"/>
          </a:xfrm>
        </p:spPr>
        <p:txBody>
          <a:bodyPr>
            <a:normAutofit/>
          </a:bodyPr>
          <a:lstStyle/>
          <a:p>
            <a:pPr algn="just">
              <a:buNone/>
            </a:pPr>
            <a:r>
              <a:rPr lang="id-ID" sz="2000" dirty="0" smtClean="0"/>
              <a:t>f. Isilah Number of copies dengan nilai tertentu jika ingin mencetak </a:t>
            </a:r>
            <a:r>
              <a:rPr lang="id-ID" sz="2000" dirty="0" smtClean="0"/>
              <a:t>data rangkap</a:t>
            </a:r>
            <a:r>
              <a:rPr lang="id-ID" sz="2000" dirty="0" smtClean="0"/>
              <a:t>.</a:t>
            </a:r>
          </a:p>
          <a:p>
            <a:pPr algn="just">
              <a:buNone/>
            </a:pPr>
            <a:r>
              <a:rPr lang="id-ID" sz="2000" dirty="0" smtClean="0"/>
              <a:t>g. Klik OK untuk menutup jendela ini dan printer akan melaksanakannya.</a:t>
            </a:r>
          </a:p>
          <a:p>
            <a:pPr algn="just">
              <a:buNone/>
            </a:pPr>
            <a:r>
              <a:rPr lang="id-ID" sz="2000" dirty="0" smtClean="0"/>
              <a:t>Catt. Biasakanlah melihat hasil cetakan kelayar terlebih dahulu </a:t>
            </a:r>
            <a:r>
              <a:rPr lang="id-ID" sz="2000" dirty="0" smtClean="0"/>
              <a:t>sebelum mencetak </a:t>
            </a:r>
            <a:r>
              <a:rPr lang="id-ID" sz="2000" dirty="0" smtClean="0"/>
              <a:t>ke printer, dengan </a:t>
            </a:r>
            <a:r>
              <a:rPr lang="id-ID" sz="2000" dirty="0" smtClean="0"/>
              <a:t>cara meng-klik </a:t>
            </a:r>
            <a:r>
              <a:rPr lang="id-ID" sz="2000" dirty="0" smtClean="0"/>
              <a:t>tombol Preview yang terdapat </a:t>
            </a:r>
            <a:r>
              <a:rPr lang="id-ID" sz="2000" dirty="0" smtClean="0"/>
              <a:t>pada bagian </a:t>
            </a:r>
            <a:r>
              <a:rPr lang="id-ID" sz="2000" dirty="0" smtClean="0"/>
              <a:t>bawah kiri dari kotak dialog Print </a:t>
            </a:r>
            <a:r>
              <a:rPr lang="id-ID" sz="2000" dirty="0" smtClean="0"/>
              <a:t>tersebut. Untuk </a:t>
            </a:r>
            <a:r>
              <a:rPr lang="id-ID" sz="2000" dirty="0" smtClean="0"/>
              <a:t>hasil cetak yang lebih baik, coba anda pelajari perintah pada menu </a:t>
            </a:r>
            <a:r>
              <a:rPr lang="id-ID" sz="2000" dirty="0" smtClean="0"/>
              <a:t>File dan </a:t>
            </a:r>
            <a:r>
              <a:rPr lang="id-ID" sz="2000" dirty="0" smtClean="0"/>
              <a:t>klik Page Setup. Dengan tampilan seperti berikut ;</a:t>
            </a:r>
          </a:p>
          <a:p>
            <a:pPr algn="just">
              <a:buNone/>
            </a:pPr>
            <a:endParaRPr lang="id-ID" sz="2000" dirty="0"/>
          </a:p>
        </p:txBody>
      </p:sp>
      <p:pic>
        <p:nvPicPr>
          <p:cNvPr id="8194" name="Picture 2"/>
          <p:cNvPicPr>
            <a:picLocks noChangeAspect="1" noChangeArrowheads="1"/>
          </p:cNvPicPr>
          <p:nvPr/>
        </p:nvPicPr>
        <p:blipFill>
          <a:blip r:embed="rId2"/>
          <a:srcRect/>
          <a:stretch>
            <a:fillRect/>
          </a:stretch>
        </p:blipFill>
        <p:spPr bwMode="auto">
          <a:xfrm>
            <a:off x="1500166" y="4714884"/>
            <a:ext cx="6000792" cy="2143116"/>
          </a:xfrm>
          <a:prstGeom prst="rect">
            <a:avLst/>
          </a:prstGeom>
          <a:noFill/>
          <a:ln w="9525">
            <a:noFill/>
            <a:miter lim="800000"/>
            <a:headEnd/>
            <a:tailEnd/>
          </a:ln>
          <a:effectLst/>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8194"/>
                                        </p:tgtEl>
                                        <p:attrNameLst>
                                          <p:attrName>style.visibility</p:attrName>
                                        </p:attrNameLst>
                                      </p:cBhvr>
                                      <p:to>
                                        <p:strVal val="visible"/>
                                      </p:to>
                                    </p:set>
                                    <p:anim to="" calcmode="lin" valueType="num">
                                      <p:cBhvr>
                                        <p:cTn id="30" dur="1" fill="hold"/>
                                        <p:tgtEl>
                                          <p:spTgt spid="81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dirty="0"/>
          </a:p>
        </p:txBody>
      </p:sp>
      <p:sp>
        <p:nvSpPr>
          <p:cNvPr id="5" name="Rectangle 4"/>
          <p:cNvSpPr/>
          <p:nvPr/>
        </p:nvSpPr>
        <p:spPr>
          <a:xfrm rot="21149278">
            <a:off x="557528" y="2340110"/>
            <a:ext cx="8550739" cy="110799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id-ID" sz="6600" b="1" cap="none" spc="150" dirty="0" smtClean="0">
                <a:ln w="11430"/>
                <a:solidFill>
                  <a:schemeClr val="accent1">
                    <a:lumMod val="60000"/>
                    <a:lumOff val="40000"/>
                  </a:schemeClr>
                </a:solidFill>
                <a:effectLst>
                  <a:outerShdw blurRad="25400" algn="tl" rotWithShape="0">
                    <a:srgbClr val="000000">
                      <a:alpha val="43000"/>
                    </a:srgbClr>
                  </a:outerShdw>
                </a:effectLst>
                <a:latin typeface="Ravie" pitchFamily="82" charset="0"/>
              </a:rPr>
              <a:t>TERIMAKASIH</a:t>
            </a:r>
            <a:endParaRPr lang="en-US" sz="6600" b="1" cap="none" spc="150" dirty="0">
              <a:ln w="11430"/>
              <a:solidFill>
                <a:schemeClr val="accent1">
                  <a:lumMod val="60000"/>
                  <a:lumOff val="40000"/>
                </a:schemeClr>
              </a:solidFill>
              <a:effectLst>
                <a:outerShdw blurRad="25400" algn="tl" rotWithShape="0">
                  <a:srgbClr val="000000">
                    <a:alpha val="43000"/>
                  </a:srgbClr>
                </a:outerShdw>
              </a:effectLst>
              <a:latin typeface="Ravie" pitchFamily="82" charset="0"/>
            </a:endParaRPr>
          </a:p>
        </p:txBody>
      </p:sp>
      <p:sp>
        <p:nvSpPr>
          <p:cNvPr id="6" name="Rectangle 5"/>
          <p:cNvSpPr/>
          <p:nvPr/>
        </p:nvSpPr>
        <p:spPr>
          <a:xfrm>
            <a:off x="4286248" y="4786322"/>
            <a:ext cx="4572000" cy="954107"/>
          </a:xfrm>
          <a:prstGeom prst="rect">
            <a:avLst/>
          </a:prstGeom>
        </p:spPr>
        <p:txBody>
          <a:bodyPr wrap="square">
            <a:spAutoFit/>
          </a:bodyPr>
          <a:lstStyle/>
          <a:p>
            <a:pPr algn="ctr"/>
            <a:r>
              <a:rPr lang="id-ID" sz="2800" b="1" dirty="0" smtClean="0">
                <a:effectLst>
                  <a:glow rad="139700">
                    <a:schemeClr val="accent2">
                      <a:lumMod val="75000"/>
                      <a:alpha val="40000"/>
                    </a:schemeClr>
                  </a:glow>
                </a:effectLst>
                <a:latin typeface="Curlz MT" pitchFamily="82" charset="0"/>
              </a:rPr>
              <a:t>RINA  PRAWITA </a:t>
            </a:r>
          </a:p>
          <a:p>
            <a:pPr algn="ctr"/>
            <a:r>
              <a:rPr lang="id-ID" sz="2800" b="1" dirty="0" smtClean="0">
                <a:effectLst>
                  <a:glow rad="139700">
                    <a:schemeClr val="accent2">
                      <a:lumMod val="75000"/>
                      <a:alpha val="40000"/>
                    </a:schemeClr>
                  </a:glow>
                </a:effectLst>
                <a:latin typeface="Curlz MT" pitchFamily="82" charset="0"/>
              </a:rPr>
              <a:t>0901125191</a:t>
            </a:r>
            <a:endParaRPr lang="id-ID" sz="2800" b="1" dirty="0">
              <a:effectLst>
                <a:glow rad="139700">
                  <a:schemeClr val="accent2">
                    <a:lumMod val="75000"/>
                    <a:alpha val="40000"/>
                  </a:schemeClr>
                </a:glow>
              </a:effectLst>
              <a:latin typeface="Curlz MT" pitchFamily="82"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p:cBhvr override="childStyle">
                                        <p:cTn id="6" dur="3000" fill="hold"/>
                                        <p:tgtEl>
                                          <p:spTgt spid="5"/>
                                        </p:tgtEl>
                                        <p:attrNameLst>
                                          <p:attrName>style.color</p:attrName>
                                        </p:attrNameLst>
                                      </p:cBhvr>
                                      <p:by>
                                        <p:hsl h="10842353" s="0" l="0"/>
                                      </p:by>
                                    </p:animClr>
                                    <p:animClr clrSpc="hsl">
                                      <p:cBhvr>
                                        <p:cTn id="7" dur="3000" fill="hold"/>
                                        <p:tgtEl>
                                          <p:spTgt spid="5"/>
                                        </p:tgtEl>
                                        <p:attrNameLst>
                                          <p:attrName>fillcolor</p:attrName>
                                        </p:attrNameLst>
                                      </p:cBhvr>
                                      <p:by>
                                        <p:hsl h="10842353" s="0" l="0"/>
                                      </p:by>
                                    </p:animClr>
                                    <p:animClr clrSpc="hsl">
                                      <p:cBhvr>
                                        <p:cTn id="8" dur="3000" fill="hold"/>
                                        <p:tgtEl>
                                          <p:spTgt spid="5"/>
                                        </p:tgtEl>
                                        <p:attrNameLst>
                                          <p:attrName>stroke.color</p:attrName>
                                        </p:attrNameLst>
                                      </p:cBhvr>
                                      <p:by>
                                        <p:hsl h="10842353" s="0" l="0"/>
                                      </p:by>
                                    </p:animClr>
                                    <p:set>
                                      <p:cBhvr>
                                        <p:cTn id="9" dur="30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mph" presetSubtype="0" fill="hold" grpId="0" nodeType="clickEffect">
                                  <p:stCondLst>
                                    <p:cond delay="0"/>
                                  </p:stCondLst>
                                  <p:iterate type="lt">
                                    <p:tmPct val="10000"/>
                                  </p:iterate>
                                  <p:childTnLst>
                                    <p:set>
                                      <p:cBhvr override="childStyle">
                                        <p:cTn id="13" dur="500" autoRev="1" fill="hold"/>
                                        <p:tgtEl>
                                          <p:spTgt spid="6"/>
                                        </p:tgtEl>
                                        <p:attrNameLst>
                                          <p:attrName>style.color</p:attrName>
                                        </p:attrNameLst>
                                      </p:cBhvr>
                                      <p:to>
                                        <p:clrVal>
                                          <a:schemeClr val="folHlink"/>
                                        </p:clrVal>
                                      </p:to>
                                    </p:set>
                                    <p:set>
                                      <p:cBhvr>
                                        <p:cTn id="14" dur="500" autoRev="1" fill="hold"/>
                                        <p:tgtEl>
                                          <p:spTgt spid="6"/>
                                        </p:tgtEl>
                                        <p:attrNameLst>
                                          <p:attrName>fillcolor</p:attrName>
                                        </p:attrNameLst>
                                      </p:cBhvr>
                                      <p:to>
                                        <p:clrVal>
                                          <a:schemeClr val="folHlink"/>
                                        </p:clrVal>
                                      </p:to>
                                    </p:set>
                                    <p:set>
                                      <p:cBhvr>
                                        <p:cTn id="15" dur="500" autoRev="1"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4400" dirty="0" smtClean="0">
                <a:ln w="18415" cmpd="sng">
                  <a:solidFill>
                    <a:srgbClr val="FFFFFF"/>
                  </a:solidFill>
                  <a:prstDash val="solid"/>
                </a:ln>
                <a:solidFill>
                  <a:schemeClr val="accent5">
                    <a:lumMod val="20000"/>
                    <a:lumOff val="80000"/>
                  </a:schemeClr>
                </a:solidFill>
                <a:effectLst>
                  <a:glow rad="101600">
                    <a:schemeClr val="accent5">
                      <a:lumMod val="20000"/>
                      <a:lumOff val="80000"/>
                      <a:alpha val="60000"/>
                    </a:schemeClr>
                  </a:glow>
                  <a:outerShdw blurRad="63500" dir="3600000" algn="tl" rotWithShape="0">
                    <a:srgbClr val="000000">
                      <a:alpha val="70000"/>
                    </a:srgbClr>
                  </a:outerShdw>
                </a:effectLst>
                <a:latin typeface="Curlz MT" pitchFamily="82" charset="0"/>
              </a:rPr>
              <a:t>Mengenal Elemen Jendela Excel 2000</a:t>
            </a:r>
            <a:endParaRPr lang="id-ID" dirty="0"/>
          </a:p>
        </p:txBody>
      </p:sp>
      <p:pic>
        <p:nvPicPr>
          <p:cNvPr id="3078" name="Picture 6"/>
          <p:cNvPicPr>
            <a:picLocks noGrp="1" noChangeAspect="1" noChangeArrowheads="1"/>
          </p:cNvPicPr>
          <p:nvPr>
            <p:ph idx="1"/>
          </p:nvPr>
        </p:nvPicPr>
        <p:blipFill>
          <a:blip r:embed="rId2"/>
          <a:srcRect/>
          <a:stretch>
            <a:fillRect/>
          </a:stretch>
        </p:blipFill>
        <p:spPr bwMode="auto">
          <a:xfrm>
            <a:off x="857224" y="3643314"/>
            <a:ext cx="6253995" cy="439734"/>
          </a:xfrm>
          <a:prstGeom prst="rect">
            <a:avLst/>
          </a:prstGeom>
          <a:noFill/>
          <a:ln w="9525">
            <a:noFill/>
            <a:miter lim="800000"/>
            <a:headEnd/>
            <a:tailEnd/>
          </a:ln>
          <a:effectLst/>
        </p:spPr>
      </p:pic>
      <p:sp>
        <p:nvSpPr>
          <p:cNvPr id="12" name="Rectangle 11"/>
          <p:cNvSpPr/>
          <p:nvPr/>
        </p:nvSpPr>
        <p:spPr>
          <a:xfrm>
            <a:off x="0" y="1428736"/>
            <a:ext cx="8643966" cy="1969770"/>
          </a:xfrm>
          <a:prstGeom prst="rect">
            <a:avLst/>
          </a:prstGeom>
        </p:spPr>
        <p:txBody>
          <a:bodyPr wrap="square">
            <a:spAutoFit/>
          </a:bodyPr>
          <a:lstStyle/>
          <a:p>
            <a:pPr marL="355600" indent="-355600" algn="just">
              <a:buClr>
                <a:schemeClr val="accent5">
                  <a:lumMod val="60000"/>
                  <a:lumOff val="40000"/>
                </a:schemeClr>
              </a:buClr>
              <a:buFont typeface="Wingdings" pitchFamily="2" charset="2"/>
              <a:buChar char="a"/>
            </a:pPr>
            <a:endParaRPr lang="id-ID" b="1" dirty="0" smtClean="0">
              <a:solidFill>
                <a:schemeClr val="accent6">
                  <a:lumMod val="20000"/>
                  <a:lumOff val="80000"/>
                </a:schemeClr>
              </a:solidFill>
              <a:effectLst>
                <a:glow rad="101600">
                  <a:schemeClr val="tx1">
                    <a:lumMod val="65000"/>
                    <a:alpha val="60000"/>
                  </a:schemeClr>
                </a:glow>
              </a:effectLst>
              <a:latin typeface="FangSong" pitchFamily="49" charset="-122"/>
              <a:ea typeface="FangSong" pitchFamily="49" charset="-122"/>
            </a:endParaRPr>
          </a:p>
          <a:p>
            <a:pPr marL="355600" indent="-355600" algn="just">
              <a:buClr>
                <a:schemeClr val="accent5">
                  <a:lumMod val="60000"/>
                  <a:lumOff val="40000"/>
                </a:schemeClr>
              </a:buClr>
              <a:buFont typeface="Wingdings" pitchFamily="2" charset="2"/>
              <a:buChar char="a"/>
            </a:pPr>
            <a:r>
              <a:rPr lang="id-ID" sz="2400" b="1" dirty="0" smtClean="0">
                <a:solidFill>
                  <a:schemeClr val="accent6">
                    <a:lumMod val="20000"/>
                    <a:lumOff val="80000"/>
                  </a:schemeClr>
                </a:solidFill>
                <a:effectLst>
                  <a:glow rad="101600">
                    <a:schemeClr val="tx1">
                      <a:lumMod val="65000"/>
                      <a:alpha val="60000"/>
                    </a:schemeClr>
                  </a:glow>
                </a:effectLst>
                <a:latin typeface="FangSong" pitchFamily="49" charset="-122"/>
                <a:ea typeface="FangSong" pitchFamily="49" charset="-122"/>
              </a:rPr>
              <a:t> MENU BAR</a:t>
            </a:r>
          </a:p>
          <a:p>
            <a:pPr marL="355600" indent="-355600" algn="just">
              <a:buClr>
                <a:schemeClr val="accent5">
                  <a:lumMod val="60000"/>
                  <a:lumOff val="40000"/>
                </a:schemeClr>
              </a:buClr>
            </a:pPr>
            <a:endParaRPr lang="id-ID" sz="1100" b="1" dirty="0" smtClean="0">
              <a:solidFill>
                <a:schemeClr val="accent6">
                  <a:lumMod val="20000"/>
                  <a:lumOff val="80000"/>
                </a:schemeClr>
              </a:solidFill>
              <a:effectLst>
                <a:glow rad="101600">
                  <a:schemeClr val="tx1">
                    <a:lumMod val="65000"/>
                    <a:alpha val="60000"/>
                  </a:schemeClr>
                </a:glow>
              </a:effectLst>
              <a:latin typeface="FangSong" pitchFamily="49" charset="-122"/>
              <a:ea typeface="FangSong" pitchFamily="49" charset="-122"/>
            </a:endParaRPr>
          </a:p>
          <a:p>
            <a:pPr marL="355600" indent="-355600" algn="just">
              <a:buClr>
                <a:schemeClr val="accent5">
                  <a:lumMod val="60000"/>
                  <a:lumOff val="40000"/>
                </a:schemeClr>
              </a:buClr>
            </a:pPr>
            <a:r>
              <a:rPr lang="id-ID" b="1" dirty="0" smtClean="0">
                <a:solidFill>
                  <a:schemeClr val="accent6">
                    <a:lumMod val="20000"/>
                    <a:lumOff val="80000"/>
                  </a:schemeClr>
                </a:solidFill>
                <a:effectLst>
                  <a:glow rad="101600">
                    <a:schemeClr val="tx1">
                      <a:lumMod val="65000"/>
                      <a:alpha val="60000"/>
                    </a:schemeClr>
                  </a:glow>
                </a:effectLst>
                <a:latin typeface="FangSong" pitchFamily="49" charset="-122"/>
                <a:ea typeface="FangSong" pitchFamily="49" charset="-122"/>
              </a:rPr>
              <a:t>	Menu Bar</a:t>
            </a:r>
            <a:r>
              <a:rPr lang="id-ID" sz="1600" dirty="0" smtClean="0">
                <a:latin typeface="FangSong" pitchFamily="49" charset="-122"/>
                <a:ea typeface="FangSong" pitchFamily="49" charset="-122"/>
              </a:rPr>
              <a:t>, berisi sederetan menu yang dapat digunakan, dimana setiap menu mempunyai sub menu masing-masing sesuai dengan fungsi dari menu induknya. Misalnya Edit, akan mempunyai sub menu yang berhubungan dengan edit data, begitu juga dengan menu yang lainnya. Standarnya bar terdiri dari :</a:t>
            </a:r>
            <a:endParaRPr lang="id-ID" sz="1600" dirty="0">
              <a:latin typeface="FangSong" pitchFamily="49" charset="-122"/>
              <a:ea typeface="FangSong" pitchFamily="49" charset="-122"/>
            </a:endParaRPr>
          </a:p>
        </p:txBody>
      </p:sp>
      <p:sp>
        <p:nvSpPr>
          <p:cNvPr id="13" name="Rectangle 12"/>
          <p:cNvSpPr/>
          <p:nvPr/>
        </p:nvSpPr>
        <p:spPr>
          <a:xfrm>
            <a:off x="428596" y="4214818"/>
            <a:ext cx="8501122" cy="830997"/>
          </a:xfrm>
          <a:prstGeom prst="rect">
            <a:avLst/>
          </a:prstGeom>
        </p:spPr>
        <p:txBody>
          <a:bodyPr wrap="square">
            <a:spAutoFit/>
          </a:bodyPr>
          <a:lstStyle/>
          <a:p>
            <a:pPr algn="just"/>
            <a:r>
              <a:rPr lang="id-ID" sz="1600" dirty="0" smtClean="0">
                <a:latin typeface="FangSong" pitchFamily="49" charset="-122"/>
                <a:ea typeface="FangSong" pitchFamily="49" charset="-122"/>
              </a:rPr>
              <a:t>Menu ini dapat dipilih dengan Mouse atau menggunakan tombol kombinasi ALT+huruf menu yang bergaris bawah secara bersamaan. Misalkan kita akan memilih menu edit, maka tekanlah tombol ALT jangan dilepas lalu tekan huruf E.</a:t>
            </a:r>
            <a:endParaRPr lang="id-ID" sz="1600" dirty="0">
              <a:latin typeface="FangSong" pitchFamily="49" charset="-122"/>
              <a:ea typeface="FangSong" pitchFamily="49" charset="-122"/>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1+#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additive="base">
                                        <p:cTn id="19" dur="2000" fill="hold"/>
                                        <p:tgtEl>
                                          <p:spTgt spid="3078"/>
                                        </p:tgtEl>
                                        <p:attrNameLst>
                                          <p:attrName>ppt_x</p:attrName>
                                        </p:attrNameLst>
                                      </p:cBhvr>
                                      <p:tavLst>
                                        <p:tav tm="0">
                                          <p:val>
                                            <p:strVal val="#ppt_x"/>
                                          </p:val>
                                        </p:tav>
                                        <p:tav tm="100000">
                                          <p:val>
                                            <p:strVal val="#ppt_x"/>
                                          </p:val>
                                        </p:tav>
                                      </p:tavLst>
                                    </p:anim>
                                    <p:anim calcmode="lin" valueType="num">
                                      <p:cBhvr additive="base">
                                        <p:cTn id="20" dur="20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000" fill="hold"/>
                                        <p:tgtEl>
                                          <p:spTgt spid="13"/>
                                        </p:tgtEl>
                                        <p:attrNameLst>
                                          <p:attrName>ppt_x</p:attrName>
                                        </p:attrNameLst>
                                      </p:cBhvr>
                                      <p:tavLst>
                                        <p:tav tm="0">
                                          <p:val>
                                            <p:strVal val="0-#ppt_w/2"/>
                                          </p:val>
                                        </p:tav>
                                        <p:tav tm="100000">
                                          <p:val>
                                            <p:strVal val="#ppt_x"/>
                                          </p:val>
                                        </p:tav>
                                      </p:tavLst>
                                    </p:anim>
                                    <p:anim calcmode="lin" valueType="num">
                                      <p:cBhvr additive="base">
                                        <p:cTn id="2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lstStyle/>
          <a:p>
            <a:r>
              <a:rPr lang="id-ID" sz="4000" dirty="0" smtClean="0">
                <a:ln w="18415" cmpd="sng">
                  <a:solidFill>
                    <a:srgbClr val="FFFFFF"/>
                  </a:solidFill>
                  <a:prstDash val="solid"/>
                </a:ln>
                <a:solidFill>
                  <a:schemeClr val="accent5">
                    <a:lumMod val="20000"/>
                    <a:lumOff val="80000"/>
                  </a:schemeClr>
                </a:solidFill>
                <a:effectLst>
                  <a:glow rad="101600">
                    <a:schemeClr val="accent5">
                      <a:lumMod val="20000"/>
                      <a:lumOff val="80000"/>
                      <a:alpha val="60000"/>
                    </a:schemeClr>
                  </a:glow>
                  <a:outerShdw blurRad="63500" dir="3600000" algn="tl" rotWithShape="0">
                    <a:srgbClr val="000000">
                      <a:alpha val="70000"/>
                    </a:srgbClr>
                  </a:outerShdw>
                </a:effectLst>
                <a:latin typeface="Curlz MT" pitchFamily="82" charset="0"/>
              </a:rPr>
              <a:t>Mengenal Elemen Jendela Excel 2000</a:t>
            </a:r>
            <a:endParaRPr lang="id-ID" dirty="0"/>
          </a:p>
        </p:txBody>
      </p:sp>
      <p:sp>
        <p:nvSpPr>
          <p:cNvPr id="3" name="Content Placeholder 2"/>
          <p:cNvSpPr>
            <a:spLocks noGrp="1"/>
          </p:cNvSpPr>
          <p:nvPr>
            <p:ph idx="1"/>
          </p:nvPr>
        </p:nvSpPr>
        <p:spPr>
          <a:xfrm>
            <a:off x="457200" y="1643050"/>
            <a:ext cx="8229600" cy="1857388"/>
          </a:xfrm>
        </p:spPr>
        <p:txBody>
          <a:bodyPr>
            <a:normAutofit fontScale="92500"/>
          </a:bodyPr>
          <a:lstStyle/>
          <a:p>
            <a:pPr marL="361950" indent="-361950" algn="just">
              <a:buClr>
                <a:srgbClr val="00B0F0"/>
              </a:buClr>
              <a:buFont typeface="Wingdings" pitchFamily="2" charset="2"/>
              <a:buChar char="a"/>
            </a:pPr>
            <a:r>
              <a:rPr lang="id-ID" sz="2400" dirty="0" smtClean="0">
                <a:latin typeface="FangSong" pitchFamily="49" charset="-122"/>
                <a:ea typeface="FangSong" pitchFamily="49" charset="-122"/>
              </a:rPr>
              <a:t>TOOLBARS STANDARD</a:t>
            </a:r>
          </a:p>
          <a:p>
            <a:pPr marL="361950" indent="-361950" algn="just">
              <a:buClr>
                <a:srgbClr val="00B0F0"/>
              </a:buClr>
              <a:buNone/>
            </a:pPr>
            <a:r>
              <a:rPr lang="id-ID" sz="2400" dirty="0" smtClean="0">
                <a:latin typeface="FangSong" pitchFamily="49" charset="-122"/>
                <a:ea typeface="FangSong" pitchFamily="49" charset="-122"/>
              </a:rPr>
              <a:t>	Toolbars Standard, adalah sederetan icon-icon yang akan sering digunakan.Toolbar digunakan agar kita dapat memilih dan menjalankan perintah dengan cepat dan mudah. Defaultnya toolbar ini terdiri dari :</a:t>
            </a:r>
          </a:p>
          <a:p>
            <a:pPr marL="266700" indent="-266700" algn="just">
              <a:buClr>
                <a:srgbClr val="00B0F0"/>
              </a:buClr>
              <a:buNone/>
            </a:pPr>
            <a:endParaRPr lang="id-ID" sz="2400" dirty="0">
              <a:latin typeface="FangSong" pitchFamily="49" charset="-122"/>
              <a:ea typeface="FangSong" pitchFamily="49" charset="-122"/>
            </a:endParaRPr>
          </a:p>
        </p:txBody>
      </p:sp>
      <p:pic>
        <p:nvPicPr>
          <p:cNvPr id="1027" name="Picture 3"/>
          <p:cNvPicPr>
            <a:picLocks noChangeAspect="1" noChangeArrowheads="1"/>
          </p:cNvPicPr>
          <p:nvPr/>
        </p:nvPicPr>
        <p:blipFill>
          <a:blip r:embed="rId2"/>
          <a:srcRect/>
          <a:stretch>
            <a:fillRect/>
          </a:stretch>
        </p:blipFill>
        <p:spPr bwMode="auto">
          <a:xfrm>
            <a:off x="857224" y="3500438"/>
            <a:ext cx="7819910" cy="714380"/>
          </a:xfrm>
          <a:prstGeom prst="rect">
            <a:avLst/>
          </a:prstGeom>
          <a:noFill/>
          <a:ln w="9525">
            <a:noFill/>
            <a:miter lim="800000"/>
            <a:headEnd/>
            <a:tailEnd/>
          </a:ln>
          <a:effectLst/>
        </p:spPr>
      </p:pic>
      <p:sp>
        <p:nvSpPr>
          <p:cNvPr id="6" name="Rectangle 5"/>
          <p:cNvSpPr/>
          <p:nvPr/>
        </p:nvSpPr>
        <p:spPr>
          <a:xfrm>
            <a:off x="857224" y="4429132"/>
            <a:ext cx="7858180" cy="1938992"/>
          </a:xfrm>
          <a:prstGeom prst="rect">
            <a:avLst/>
          </a:prstGeom>
        </p:spPr>
        <p:txBody>
          <a:bodyPr wrap="square">
            <a:spAutoFit/>
          </a:bodyPr>
          <a:lstStyle/>
          <a:p>
            <a:pPr algn="just"/>
            <a:r>
              <a:rPr lang="id-ID" sz="2400" dirty="0" smtClean="0">
                <a:latin typeface="FangSong" pitchFamily="49" charset="-122"/>
                <a:ea typeface="FangSong" pitchFamily="49" charset="-122"/>
              </a:rPr>
              <a:t>Masing-masing toolbar mempunyai nama dan fungsi masing-masing, untuk mengetahui namanya cukup dengan mengarahkan pointer mouse ke icon yang </a:t>
            </a:r>
            <a:r>
              <a:rPr lang="sv-SE" sz="2400" dirty="0" smtClean="0">
                <a:latin typeface="FangSong" pitchFamily="49" charset="-122"/>
                <a:ea typeface="FangSong" pitchFamily="49" charset="-122"/>
              </a:rPr>
              <a:t>dituju, tunggu sesaat, maka akan muncul nama dari icon tersebut.</a:t>
            </a:r>
            <a:endParaRPr lang="id-ID" sz="2400" dirty="0">
              <a:latin typeface="FangSong" pitchFamily="49" charset="-122"/>
              <a:ea typeface="FangSong" pitchFamily="49" charset="-122"/>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3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1027"/>
                                        </p:tgtEl>
                                      </p:cBhvr>
                                    </p:animEffect>
                                    <p:animScale>
                                      <p:cBhvr>
                                        <p:cTn id="26" dur="250" autoRev="1" fill="hold"/>
                                        <p:tgtEl>
                                          <p:spTgt spid="1027"/>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lstStyle/>
          <a:p>
            <a:r>
              <a:rPr lang="id-ID" sz="4000" dirty="0" smtClean="0">
                <a:ln w="18415" cmpd="sng">
                  <a:solidFill>
                    <a:srgbClr val="FFFFFF"/>
                  </a:solidFill>
                  <a:prstDash val="solid"/>
                </a:ln>
                <a:solidFill>
                  <a:schemeClr val="accent5">
                    <a:lumMod val="20000"/>
                    <a:lumOff val="80000"/>
                  </a:schemeClr>
                </a:solidFill>
                <a:effectLst>
                  <a:glow rad="101600">
                    <a:schemeClr val="accent5">
                      <a:lumMod val="20000"/>
                      <a:lumOff val="80000"/>
                      <a:alpha val="60000"/>
                    </a:schemeClr>
                  </a:glow>
                  <a:outerShdw blurRad="63500" dir="3600000" algn="tl" rotWithShape="0">
                    <a:srgbClr val="000000">
                      <a:alpha val="70000"/>
                    </a:srgbClr>
                  </a:outerShdw>
                </a:effectLst>
                <a:latin typeface="Curlz MT" pitchFamily="82" charset="0"/>
              </a:rPr>
              <a:t>Mengenal Elemen Jendela Excel 2000</a:t>
            </a:r>
            <a:endParaRPr lang="id-ID" dirty="0"/>
          </a:p>
        </p:txBody>
      </p:sp>
      <p:sp>
        <p:nvSpPr>
          <p:cNvPr id="3" name="Content Placeholder 2"/>
          <p:cNvSpPr>
            <a:spLocks noGrp="1"/>
          </p:cNvSpPr>
          <p:nvPr>
            <p:ph idx="1"/>
          </p:nvPr>
        </p:nvSpPr>
        <p:spPr>
          <a:xfrm>
            <a:off x="0" y="1643050"/>
            <a:ext cx="8686800" cy="2000264"/>
          </a:xfrm>
        </p:spPr>
        <p:txBody>
          <a:bodyPr>
            <a:normAutofit/>
          </a:bodyPr>
          <a:lstStyle/>
          <a:p>
            <a:pPr algn="just">
              <a:buClr>
                <a:srgbClr val="00B0F0"/>
              </a:buClr>
              <a:buFont typeface="Wingdings" pitchFamily="2" charset="2"/>
              <a:buChar char="a"/>
            </a:pPr>
            <a:r>
              <a:rPr lang="id-ID" sz="2000" dirty="0" smtClean="0">
                <a:latin typeface="FangSong" pitchFamily="49" charset="-122"/>
                <a:ea typeface="FangSong" pitchFamily="49" charset="-122"/>
              </a:rPr>
              <a:t>TOOLBAR FORMATTING</a:t>
            </a:r>
          </a:p>
          <a:p>
            <a:pPr marL="361950" indent="9525" algn="just">
              <a:buNone/>
            </a:pPr>
            <a:r>
              <a:rPr lang="id-ID" sz="2000" dirty="0" smtClean="0">
                <a:latin typeface="FangSong" pitchFamily="49" charset="-122"/>
                <a:ea typeface="FangSong" pitchFamily="49" charset="-122"/>
              </a:rPr>
              <a:t>Toolbar Formatting, adalah toolbar yang sering kita gunakan yang berfungsi dalam hal memformat lembar kerja, apakah itu rata kiri, kanan atau rata tengah, kita juga bisa cetak tebal, miring atau bergaris bawah, semua ini adalah bagian dari proses memformat lembar kerja. Standarnya, toolbar ini terdiri dari :</a:t>
            </a:r>
            <a:endParaRPr lang="id-ID" sz="2000" dirty="0">
              <a:latin typeface="FangSong" pitchFamily="49" charset="-122"/>
              <a:ea typeface="FangSong" pitchFamily="49" charset="-122"/>
            </a:endParaRPr>
          </a:p>
        </p:txBody>
      </p:sp>
      <p:pic>
        <p:nvPicPr>
          <p:cNvPr id="2050" name="Picture 2"/>
          <p:cNvPicPr>
            <a:picLocks noChangeAspect="1" noChangeArrowheads="1"/>
          </p:cNvPicPr>
          <p:nvPr/>
        </p:nvPicPr>
        <p:blipFill>
          <a:blip r:embed="rId2"/>
          <a:srcRect/>
          <a:stretch>
            <a:fillRect/>
          </a:stretch>
        </p:blipFill>
        <p:spPr bwMode="auto">
          <a:xfrm>
            <a:off x="428596" y="3857628"/>
            <a:ext cx="8143932" cy="785818"/>
          </a:xfrm>
          <a:prstGeom prst="rect">
            <a:avLst/>
          </a:prstGeom>
          <a:noFill/>
          <a:ln w="9525">
            <a:noFill/>
            <a:miter lim="800000"/>
            <a:headEnd/>
            <a:tailEnd/>
          </a:ln>
          <a:effectLst/>
        </p:spPr>
      </p:pic>
      <p:sp>
        <p:nvSpPr>
          <p:cNvPr id="5" name="Rectangle 4"/>
          <p:cNvSpPr/>
          <p:nvPr/>
        </p:nvSpPr>
        <p:spPr>
          <a:xfrm>
            <a:off x="500034" y="5072074"/>
            <a:ext cx="8143932" cy="954107"/>
          </a:xfrm>
          <a:prstGeom prst="rect">
            <a:avLst/>
          </a:prstGeom>
        </p:spPr>
        <p:txBody>
          <a:bodyPr wrap="square">
            <a:spAutoFit/>
          </a:bodyPr>
          <a:lstStyle/>
          <a:p>
            <a:r>
              <a:rPr lang="id-ID" sz="2800" dirty="0" smtClean="0">
                <a:latin typeface="FangSong" pitchFamily="49" charset="-122"/>
                <a:ea typeface="FangSong" pitchFamily="49" charset="-122"/>
              </a:rPr>
              <a:t>Kita tinggal meng-klik icon tersebut untuk menggunakannya.</a:t>
            </a:r>
            <a:endParaRPr lang="id-ID" sz="2800" dirty="0">
              <a:latin typeface="FangSong" pitchFamily="49" charset="-122"/>
              <a:ea typeface="FangSong" pitchFamily="49" charset="-122"/>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2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497</TotalTime>
  <Words>3589</Words>
  <Application>Microsoft Office PowerPoint</Application>
  <PresentationFormat>On-screen Show (4:3)</PresentationFormat>
  <Paragraphs>355</Paragraphs>
  <Slides>69</Slides>
  <Notes>1</Notes>
  <HiddenSlides>0</HiddenSlides>
  <MMClips>0</MMClips>
  <ScaleCrop>false</ScaleCrop>
  <HeadingPairs>
    <vt:vector size="4" baseType="variant">
      <vt:variant>
        <vt:lpstr>Theme</vt:lpstr>
      </vt:variant>
      <vt:variant>
        <vt:i4>6</vt:i4>
      </vt:variant>
      <vt:variant>
        <vt:lpstr>Slide Titles</vt:lpstr>
      </vt:variant>
      <vt:variant>
        <vt:i4>69</vt:i4>
      </vt:variant>
    </vt:vector>
  </HeadingPairs>
  <TitlesOfParts>
    <vt:vector size="75" baseType="lpstr">
      <vt:lpstr>Verve</vt:lpstr>
      <vt:lpstr>Aspect</vt:lpstr>
      <vt:lpstr>Foundry</vt:lpstr>
      <vt:lpstr>Paper</vt:lpstr>
      <vt:lpstr>Apex</vt:lpstr>
      <vt:lpstr>Technic</vt:lpstr>
      <vt:lpstr>Slide 1</vt:lpstr>
      <vt:lpstr>Microsoft Excel (MS-Excel) :</vt:lpstr>
      <vt:lpstr>Slide 3</vt:lpstr>
      <vt:lpstr>Memulai Excel 2000</vt:lpstr>
      <vt:lpstr>Memulai Excel 2000</vt:lpstr>
      <vt:lpstr>Mengenal Elemen Jendela Excel 2000</vt:lpstr>
      <vt:lpstr>Mengenal Elemen Jendela Excel 2000</vt:lpstr>
      <vt:lpstr>Mengenal Elemen Jendela Excel 2000</vt:lpstr>
      <vt:lpstr>Mengenal Elemen Jendela Excel 2000</vt:lpstr>
      <vt:lpstr>Mengenal Elemen Jendela Excel 2000</vt:lpstr>
      <vt:lpstr>Mengenal Elemen Jendela Excel 2000</vt:lpstr>
      <vt:lpstr>Mengakhiri Excel 2000</vt:lpstr>
      <vt:lpstr>Bekerja Dengan Excel 2000</vt:lpstr>
      <vt:lpstr>Bekerja Dengan Excel 2000</vt:lpstr>
      <vt:lpstr>Mengenal Tipe Data Pada Excel 2000</vt:lpstr>
      <vt:lpstr>Menggerakkan Penunjuk Sel (Cell Pointer)</vt:lpstr>
      <vt:lpstr>Memilih Area Kerja</vt:lpstr>
      <vt:lpstr>Memilih Area Kerja</vt:lpstr>
      <vt:lpstr>Memasukkan Data</vt:lpstr>
      <vt:lpstr>Menghapus Data</vt:lpstr>
      <vt:lpstr>Mengatur Lebar Kolom</vt:lpstr>
      <vt:lpstr>Mengatur Lebar Kolom</vt:lpstr>
      <vt:lpstr>Mengatur Tinggi Baris</vt:lpstr>
      <vt:lpstr>Membuka Lembar Kerja Baru</vt:lpstr>
      <vt:lpstr>Membuka Lembar Kerja Yang Telah Ada</vt:lpstr>
      <vt:lpstr>Menyimpan Lembar Kerja</vt:lpstr>
      <vt:lpstr>Menyimpan Lembar Kerja dengan Nama lain</vt:lpstr>
      <vt:lpstr>Menggunakan Rumus (Formula) dan Fungsi</vt:lpstr>
      <vt:lpstr>Menulis Rumus</vt:lpstr>
      <vt:lpstr>Menggunakan Fungsi</vt:lpstr>
      <vt:lpstr>Mengenal Fungsi yang sering digunakan</vt:lpstr>
      <vt:lpstr>Mengenal Fungsi yang sering digunakan</vt:lpstr>
      <vt:lpstr>Mengenal Fungsi yang sering digunakan</vt:lpstr>
      <vt:lpstr>Mengenal Fungsi yang sering digunakan</vt:lpstr>
      <vt:lpstr>Mengenal Fungsi yang sering digunakan</vt:lpstr>
      <vt:lpstr>Mengenal Fungsi yang sering digunakan</vt:lpstr>
      <vt:lpstr>Mengenal Fungsi yang sering digunakan</vt:lpstr>
      <vt:lpstr>Mengenal Fungsi yang sering digunakan</vt:lpstr>
      <vt:lpstr>Mengenal Fungsi yang sering digunakan</vt:lpstr>
      <vt:lpstr>Mengenal Fungsi yang sering digunakan</vt:lpstr>
      <vt:lpstr>Mengatur Tampilan</vt:lpstr>
      <vt:lpstr>Mengatur Tampilan Data Tanggal</vt:lpstr>
      <vt:lpstr>Mengatur Tampilan Data Waktu</vt:lpstr>
      <vt:lpstr>Mengatur Tampilan Data Huruf/Teks</vt:lpstr>
      <vt:lpstr>mengatur perataan tampilan data</vt:lpstr>
      <vt:lpstr>Pilihan Horizontal digunakan untuk memilih perataan tampilan teks secara horizontal.</vt:lpstr>
      <vt:lpstr>Pilihan Vertical digunakan untuk memilih perataan tampilan teks secara vertikal.</vt:lpstr>
      <vt:lpstr>Kotak Orientasi</vt:lpstr>
      <vt:lpstr>Edit Data</vt:lpstr>
      <vt:lpstr>Menyalin Data (Copy)</vt:lpstr>
      <vt:lpstr>Memindahkan Data (Cut)</vt:lpstr>
      <vt:lpstr>Menyisip Baris/Kolom (Insert)</vt:lpstr>
      <vt:lpstr>Menghapus Baris, Kolom dan Sel (Delete)</vt:lpstr>
      <vt:lpstr>Mengetengahkan Judul Tabel (Merge &amp; Center) </vt:lpstr>
      <vt:lpstr>Memberi Garis Pembatas (Border) </vt:lpstr>
      <vt:lpstr>Membuat Tabel dan Grafik</vt:lpstr>
      <vt:lpstr>Membuat Tabel</vt:lpstr>
      <vt:lpstr>Membuat Grafik</vt:lpstr>
      <vt:lpstr>Langkah-langkah membuat grafik </vt:lpstr>
      <vt:lpstr>Langkah-langkah membuat grafik </vt:lpstr>
      <vt:lpstr>Langkah-langkah membuat grafik </vt:lpstr>
      <vt:lpstr>Langkah-langkah membuat grafik </vt:lpstr>
      <vt:lpstr>Langkah-langkah membuat grafik </vt:lpstr>
      <vt:lpstr>Langkah-langkah membuat grafik </vt:lpstr>
      <vt:lpstr>Langkah-langkah membuat grafik </vt:lpstr>
      <vt:lpstr>Mencetak Lembar Kerja </vt:lpstr>
      <vt:lpstr>Mencetak Lembar Kerja</vt:lpstr>
      <vt:lpstr>Mencetak Lembar Kerja</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EXCEL</dc:title>
  <dc:creator>user</dc:creator>
  <cp:lastModifiedBy>user</cp:lastModifiedBy>
  <cp:revision>62</cp:revision>
  <dcterms:created xsi:type="dcterms:W3CDTF">2011-01-29T16:35:53Z</dcterms:created>
  <dcterms:modified xsi:type="dcterms:W3CDTF">2011-02-02T14:27:56Z</dcterms:modified>
</cp:coreProperties>
</file>